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FFF203_A2C0CB5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19" r:id="rId6"/>
    <p:sldMasterId id="2147485272" r:id="rId7"/>
    <p:sldMasterId id="2147485323" r:id="rId8"/>
    <p:sldMasterId id="2147485344" r:id="rId9"/>
  </p:sldMasterIdLst>
  <p:notesMasterIdLst>
    <p:notesMasterId r:id="rId21"/>
  </p:notesMasterIdLst>
  <p:handoutMasterIdLst>
    <p:handoutMasterId r:id="rId22"/>
  </p:handoutMasterIdLst>
  <p:sldIdLst>
    <p:sldId id="2147479942" r:id="rId10"/>
    <p:sldId id="2147480157" r:id="rId11"/>
    <p:sldId id="2147480159" r:id="rId12"/>
    <p:sldId id="2147480098" r:id="rId13"/>
    <p:sldId id="2147480063" r:id="rId14"/>
    <p:sldId id="2147480062" r:id="rId15"/>
    <p:sldId id="2147479888" r:id="rId16"/>
    <p:sldId id="2147480067" r:id="rId17"/>
    <p:sldId id="2147480066" r:id="rId18"/>
    <p:sldId id="2147480065" r:id="rId19"/>
    <p:sldId id="2147480158"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Azure OpenAI Service L200 Technical deck" id="{5C7EE0A0-B3B6-4BB0-B7BE-DB10FA475CED}">
          <p14:sldIdLst/>
        </p14:section>
        <p14:section name="AOAI Overview" id="{FAB8D185-6369-8A42-AA06-197690EFE972}">
          <p14:sldIdLst>
            <p14:sldId id="2147479942"/>
            <p14:sldId id="2147480157"/>
            <p14:sldId id="2147480159"/>
            <p14:sldId id="2147480098"/>
            <p14:sldId id="2147480063"/>
            <p14:sldId id="2147480062"/>
            <p14:sldId id="2147479888"/>
            <p14:sldId id="2147480067"/>
            <p14:sldId id="2147480066"/>
            <p14:sldId id="2147480065"/>
            <p14:sldId id="2147480158"/>
          </p14:sldIdLst>
        </p14:section>
        <p14:section name="Introduction to AOAI Models" id="{E6D73983-1E66-2244-A3EA-B876DC4F0146}">
          <p14:sldIdLst/>
        </p14:section>
        <p14:section name="GPT-3 Overview" id="{AB5B1B05-CDA6-1044-97CF-E20A392C1778}">
          <p14:sldIdLst/>
        </p14:section>
        <p14:section name="Codex Overview" id="{4F6066FD-34C2-3241-9032-5D99B7F8D872}">
          <p14:sldIdLst/>
        </p14:section>
        <p14:section name="DALL-E 2 Overview" id="{B7392F31-5AE2-764E-9E8F-2AA716096F27}">
          <p14:sldIdLst/>
        </p14:section>
        <p14:section name="ChatGPT Overview" id="{4A44DB3E-219D-8940-9314-E2F155D6B785}">
          <p14:sldIdLst/>
        </p14:section>
        <p14:section name="Why OAI vs AOAI" id="{6FE17057-5334-B249-91A3-F3F81FF9C892}">
          <p14:sldIdLst/>
        </p14:section>
        <p14:section name="Uses &amp; Capabilities" id="{99BC0452-8791-A547-AE3F-AE50A0D99DDE}">
          <p14:sldIdLst/>
        </p14:section>
        <p14:section name="Model naming convention" id="{888C5791-A3C8-4E4B-A652-05B69E8A2028}">
          <p14:sldIdLst/>
        </p14:section>
        <p14:section name="GPT3 Understanding Tokens &amp; Probabilities" id="{18C495A3-E0F9-1B48-97A2-F76260BFE966}">
          <p14:sldIdLst/>
        </p14:section>
        <p14:section name="Key concepts: Natural Language Understanding &amp; Generation examples (Zero-shot, One-Shot, Few-Shot)" id="{6E36D4F9-0327-CC41-8BBC-5E2D132BB011}">
          <p14:sldIdLst/>
        </p14:section>
        <p14:section name="ChatGPT Prompt Examples" id="{2FABDBF1-B4A5-2042-8F5D-4B20D611C93F}">
          <p14:sldIdLst/>
        </p14:section>
        <p14:section name="Prompt Engineering Guide &amp; Techniques" id="{8AC15A2B-404A-724C-9F11-9354C0403716}">
          <p14:sldIdLst/>
        </p14:section>
        <p14:section name="Day in the Life of a Data Scientist" id="{F8D4C45F-B099-A54A-835A-21E4801EF37A}">
          <p14:sldIdLst/>
        </p14:section>
        <p14:section name="Model Adaptation (Fine-Tuning)" id="{ACC6CE46-A2CD-F74D-B2D4-BF9F71F2E4B8}">
          <p14:sldIdLst/>
        </p14:section>
        <p14:section name="Embeddings" id="{19D2DD47-6189-DE46-BD3C-D5BCEC7DB159}">
          <p14:sldIdLst/>
        </p14:section>
        <p14:section name="Industry examples and Reference Architectures" id="{530270E1-5393-2F46-AFEE-C67A4114A10A}">
          <p14:sldIdLst/>
        </p14:section>
        <p14:section name="Responsible AI and content filtering" id="{1C2BD8FC-6B29-8E4D-97CB-0B25E73777B5}">
          <p14:sldIdLst/>
        </p14:section>
        <p14:section name="Evaluating &amp; Integrating AOAI for your use" id="{778710D8-8C5E-3B4B-8228-3D5B599E21E9}">
          <p14:sldIdLst/>
        </p14:section>
        <p14:section name="API Usage, SDK, Rate Limits &amp; Model Region Availability" id="{B62FD513-2175-F049-B55E-F0985E973373}">
          <p14:sldIdLst/>
        </p14:section>
        <p14:section name="Billing &amp; Pricing" id="{6C99A09E-AF33-3C4C-BE4F-21243F8F154F}">
          <p14:sldIdLst/>
        </p14:section>
        <p14:section name="Data &amp; Security" id="{14713445-B8B1-8949-BDD9-3F1BE76B0E3E}">
          <p14:sldIdLst/>
        </p14:section>
        <p14:section name="Benefits &amp; Limitations of GPT-3" id="{C6C1768B-99BC-2342-9367-E5626157AA66}">
          <p14:sldIdLst/>
        </p14:section>
        <p14:section name="ChatGPT Demo" id="{A9EF5601-FD25-2D4E-AD1B-13B2F630E973}">
          <p14:sldIdLst/>
        </p14:section>
        <p14:section name="Customer Examples" id="{A57F1E13-08D4-D34B-B999-E40BB3303A47}">
          <p14:sldIdLst/>
        </p14:section>
        <p14:section name="APPENDIX" id="{6F8E4DD1-F0B9-254F-8AB7-FEAD94C0F41D}">
          <p14:sldIdLst/>
        </p14:section>
      </p14:sectionLst>
    </p:ext>
    <p:ext uri="{EFAFB233-063F-42B5-8137-9DF3F51BA10A}">
      <p15:sldGuideLst xmlns:p15="http://schemas.microsoft.com/office/powerpoint/2012/main">
        <p15:guide id="2" pos="3840">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4A7E39-7D96-D02E-BA3B-CABD59177425}" name="Danielle Cass" initials="DC" userId="S::dcass@microsoft.com::b3d01de7-d526-4d22-be84-4a4e70424d40" providerId="AD"/>
  <p188:author id="{0F4EF941-DB96-A42C-1FFB-E0974579A9F8}" name="Simon Lacasse" initials="SL" userId="S::simonlacasse@microsoft.com::dd2a5fea-4a3e-4381-b44f-3e5963a308d8" providerId="AD"/>
  <p188:author id="{0FB41745-652E-2147-2A4A-50176497E60F}" name="Keyuna Evans (CELA)" initials="KE" userId="S::keevans@microsoft.com::653310ed-6ca1-49d8-8b9c-3ff545fb456e" providerId="AD"/>
  <p188:author id="{556C614D-4899-82EC-02DF-A68B9FDB6792}" name="Jixin (Gin) Jia" initials="JJ" userId="S::jixinjia@microsoft.com::8d3550ee-9ffd-4764-b25e-a57b66351277" providerId="AD"/>
  <p188:author id="{EBA71296-9AEB-477F-EC1F-C007FB044701}" name="Belinda Stephenson (CELA)" initials="B(" userId="S::bestephenson@microsoft.com::f7ea2b9c-10f9-49f6-bfe5-869a6257f6f5" providerId="AD"/>
  <p188:author id="{65FCEB9C-CC83-C859-6DE5-3EB0F936902E}" name="Matt Sinclair" initials="MS" userId="S::masincla@microsoft.com::9cd43a6b-3ef9-4cae-8ec7-7e1ef0cd2883" providerId="AD"/>
  <p188:author id="{0BEA15AB-8A1F-9E07-024A-2B5AD4C9D619}" name="Mallory Monsma (she/her)" initials="MM(" userId="S::mamonsma@microsoft.com::8c4072d6-91ef-40a7-96da-10e060934994" providerId="AD"/>
  <p188:author id="{AE3F03AD-DDC7-766A-37A9-28C7B3AA6E8A}" name="Chris Thompson" initials="CT" userId="S::chthomp@microsoft.com::85703808-6b1e-4fbc-a567-3eb83b646469" providerId="AD"/>
  <p188:author id="{239836EF-1AB9-19FF-B637-F258D7C97C08}" name="Amit Bahree" initials="AB" userId="Amit Bahre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A"/>
    <a:srgbClr val="00D7FB"/>
    <a:srgbClr val="D9D9D9"/>
    <a:srgbClr val="000000"/>
    <a:srgbClr val="666666"/>
    <a:srgbClr val="FFFFFF"/>
    <a:srgbClr val="8661C5"/>
    <a:srgbClr val="D59DFF"/>
    <a:srgbClr val="50E6FF"/>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0667" autoAdjust="0"/>
  </p:normalViewPr>
  <p:slideViewPr>
    <p:cSldViewPr snapToGrid="0">
      <p:cViewPr varScale="1">
        <p:scale>
          <a:sx n="156" d="100"/>
          <a:sy n="156" d="100"/>
        </p:scale>
        <p:origin x="114" y="150"/>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modernComment_7FFFF203_A2C0CB50.xml><?xml version="1.0" encoding="utf-8"?>
<p188:cmLst xmlns:a="http://schemas.openxmlformats.org/drawingml/2006/main" xmlns:r="http://schemas.openxmlformats.org/officeDocument/2006/relationships" xmlns:p188="http://schemas.microsoft.com/office/powerpoint/2018/8/main">
  <p188:cm id="{29171110-1664-4861-865E-7BB012BD8363}" authorId="{AE3F03AD-DDC7-766A-37A9-28C7B3AA6E8A}" created="2023-03-31T02:57:10.543">
    <pc:sldMkLst xmlns:pc="http://schemas.microsoft.com/office/powerpoint/2013/main/command">
      <pc:docMk/>
      <pc:sldMk cId="2730543952" sldId="2147480067"/>
    </pc:sldMkLst>
    <p188:txBody>
      <a:bodyPr/>
      <a:lstStyle/>
      <a:p>
        <a:r>
          <a:rPr lang="en-US"/>
          <a:t>Moved these four slides to the end to fit better with the flow</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11/17/2023 7:47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11/17/2023 7:47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blog/2022-09-07-research-quantifying-github-copilots-impact-on-developer-productivity-and-happines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Calibri" panose="020F0502020204030204" pitchFamily="34" charset="0"/>
                <a:ea typeface="Calibri" panose="020F0502020204030204" pitchFamily="34" charset="0"/>
                <a:cs typeface="Times New Roman" panose="02020603050405020304" pitchFamily="18" charset="0"/>
              </a:rPr>
              <a:t>OpenAI Dalle-2 model can seemingly create spectacular images from just text</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217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Narrative/talk track:</a:t>
            </a:r>
          </a:p>
          <a:p>
            <a:r>
              <a:rPr lang="en-US" b="1" dirty="0"/>
              <a:t>The MSFT / OpenAI partnership and how we collaborate</a:t>
            </a:r>
          </a:p>
          <a:p>
            <a:pPr algn="l"/>
            <a:r>
              <a:rPr lang="en-US" b="0" i="0" dirty="0">
                <a:solidFill>
                  <a:srgbClr val="D1D5DB"/>
                </a:solidFill>
                <a:effectLst/>
                <a:latin typeface="Söhne"/>
              </a:rPr>
              <a:t>Microsoft has formed a partnership with OpenAI to collaborate on the development of artificial intelligence technologies. The partnership aims to accelerate the development of advanced AI systems and bring the benefits of AI to more people.</a:t>
            </a:r>
          </a:p>
          <a:p>
            <a:pPr algn="l"/>
            <a:r>
              <a:rPr lang="en-US" b="0" i="0" dirty="0">
                <a:solidFill>
                  <a:srgbClr val="D1D5DB"/>
                </a:solidFill>
                <a:effectLst/>
                <a:latin typeface="Söhne"/>
              </a:rPr>
              <a:t>As part of the partnership, Microsoft and OpenAI have agreed to work together on several key areas, including:</a:t>
            </a:r>
          </a:p>
          <a:p>
            <a:pPr algn="l">
              <a:buFont typeface="Arial" panose="020B0604020202020204" pitchFamily="34" charset="0"/>
              <a:buChar char="•"/>
            </a:pPr>
            <a:r>
              <a:rPr lang="en-US" b="0" i="0" dirty="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dirty="0">
                <a:solidFill>
                  <a:srgbClr val="D1D5DB"/>
                </a:solidFill>
                <a:effectLst/>
                <a:latin typeface="Söhne"/>
              </a:rPr>
              <a:t>Building an AI computing platform: Microsoft and OpenAI will work together to build a new AI computing platform that will allow developers to easily access and use advanced AI models and algorithms.</a:t>
            </a:r>
          </a:p>
          <a:p>
            <a:pPr algn="l">
              <a:buFont typeface="Arial" panose="020B0604020202020204" pitchFamily="34" charset="0"/>
              <a:buChar char="•"/>
            </a:pPr>
            <a:r>
              <a:rPr lang="en-US" b="0" i="0" dirty="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dirty="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dirty="0">
                <a:solidFill>
                  <a:srgbClr val="D1D5DB"/>
                </a:solidFill>
                <a:effectLst/>
                <a:latin typeface="Söhne"/>
              </a:rPr>
              <a:t>Microsoft has also announced it will use OpenAI's GPT-3 technology to add more capabilities to its products such as Cortana, Power Virtual Agents and Dynamics 365.</a:t>
            </a:r>
          </a:p>
          <a:p>
            <a:pPr algn="l"/>
            <a:r>
              <a:rPr lang="en-US" b="0" i="0" dirty="0">
                <a:solidFill>
                  <a:srgbClr val="D1D5DB"/>
                </a:solidFill>
                <a:effectLst/>
                <a:latin typeface="Söhne"/>
              </a:rPr>
              <a:t>Additionally Microsoft has also made an investment in OpenAI, allowing the company to use Microsoft Azure as its preferred cloud platform, and allowing OpenAI to tap into the vast resources of Microsoft to accelerate its research. This partnership gives OpenAI the ability to scale its models and services on Azure and make them more widely available to customers.</a:t>
            </a:r>
          </a:p>
          <a:p>
            <a:pPr algn="l"/>
            <a:r>
              <a:rPr lang="en-US" b="0" i="0" dirty="0">
                <a:solidFill>
                  <a:srgbClr val="D1D5DB"/>
                </a:solidFill>
                <a:effectLst/>
                <a:latin typeface="Söhne"/>
              </a:rPr>
              <a:t>Overall, the partnership between Microsoft and OpenAI aims to accelerate the development and use of advanced AI technologies, with a focus on making AI more accessible to developers and organizations, in order to bring the benefits of AI to more people.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11/17/2023 7:47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8061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Narrative/talk track:</a:t>
            </a:r>
          </a:p>
          <a:p>
            <a:r>
              <a:rPr lang="en-US" b="1" dirty="0"/>
              <a:t>The MSFT / OpenAI partnership and how we collaborate</a:t>
            </a:r>
          </a:p>
          <a:p>
            <a:pPr algn="l"/>
            <a:r>
              <a:rPr lang="en-US" b="0" i="0" dirty="0">
                <a:solidFill>
                  <a:srgbClr val="D1D5DB"/>
                </a:solidFill>
                <a:effectLst/>
                <a:latin typeface="Söhne"/>
              </a:rPr>
              <a:t>Microsoft has formed a partnership with OpenAI to collaborate on the development of artificial intelligence technologies. The partnership aims to accelerate the development of advanced AI systems and bring the benefits of AI to more people.</a:t>
            </a:r>
          </a:p>
          <a:p>
            <a:pPr algn="l"/>
            <a:r>
              <a:rPr lang="en-US" b="0" i="0" dirty="0">
                <a:solidFill>
                  <a:srgbClr val="D1D5DB"/>
                </a:solidFill>
                <a:effectLst/>
                <a:latin typeface="Söhne"/>
              </a:rPr>
              <a:t>As part of the partnership, Microsoft and OpenAI have agreed to work together on several key areas, including:</a:t>
            </a:r>
          </a:p>
          <a:p>
            <a:pPr algn="l">
              <a:buFont typeface="Arial" panose="020B0604020202020204" pitchFamily="34" charset="0"/>
              <a:buChar char="•"/>
            </a:pPr>
            <a:r>
              <a:rPr lang="en-US" b="0" i="0" dirty="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dirty="0">
                <a:solidFill>
                  <a:srgbClr val="D1D5DB"/>
                </a:solidFill>
                <a:effectLst/>
                <a:latin typeface="Söhne"/>
              </a:rPr>
              <a:t>Building an AI computing platform: Microsoft and OpenAI will work together to build a new AI computing platform that will allow developers to easily access and use advanced AI models and algorithms.</a:t>
            </a:r>
          </a:p>
          <a:p>
            <a:pPr algn="l">
              <a:buFont typeface="Arial" panose="020B0604020202020204" pitchFamily="34" charset="0"/>
              <a:buChar char="•"/>
            </a:pPr>
            <a:r>
              <a:rPr lang="en-US" b="0" i="0" dirty="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dirty="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dirty="0">
                <a:solidFill>
                  <a:srgbClr val="D1D5DB"/>
                </a:solidFill>
                <a:effectLst/>
                <a:latin typeface="Söhne"/>
              </a:rPr>
              <a:t>Microsoft has also announced it will use OpenAI's GPT-3 technology to add more capabilities to its products such as Cortana, Power Virtual Agents and Dynamics 365.</a:t>
            </a:r>
          </a:p>
          <a:p>
            <a:pPr algn="l"/>
            <a:r>
              <a:rPr lang="en-US" b="0" i="0" dirty="0">
                <a:solidFill>
                  <a:srgbClr val="D1D5DB"/>
                </a:solidFill>
                <a:effectLst/>
                <a:latin typeface="Söhne"/>
              </a:rPr>
              <a:t>Additionally Microsoft has also made an investment in OpenAI, allowing the company to use Microsoft Azure as its preferred cloud platform, and allowing OpenAI to tap into the vast resources of Microsoft to accelerate its research. This partnership gives OpenAI the ability to scale its models and services on Azure and make them more widely available to customers.</a:t>
            </a:r>
          </a:p>
          <a:p>
            <a:pPr algn="l"/>
            <a:r>
              <a:rPr lang="en-US" b="0" i="0" dirty="0">
                <a:solidFill>
                  <a:srgbClr val="D1D5DB"/>
                </a:solidFill>
                <a:effectLst/>
                <a:latin typeface="Söhne"/>
              </a:rPr>
              <a:t>Overall, the partnership between Microsoft and OpenAI aims to accelerate the development and use of advanced AI technologies, with a focus on making AI more accessible to developers and organizations, in order to bring the benefits of AI to more people.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11/17/2023 7:47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162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Narrative/talk track:</a:t>
            </a:r>
          </a:p>
          <a:p>
            <a:r>
              <a:rPr lang="en-US" b="1" dirty="0"/>
              <a:t>The MSFT / OpenAI partnership and how we collaborate</a:t>
            </a:r>
          </a:p>
          <a:p>
            <a:pPr algn="l"/>
            <a:r>
              <a:rPr lang="en-US" b="0" i="0" dirty="0">
                <a:solidFill>
                  <a:srgbClr val="D1D5DB"/>
                </a:solidFill>
                <a:effectLst/>
                <a:latin typeface="Söhne"/>
              </a:rPr>
              <a:t>Microsoft has formed a partnership with OpenAI to collaborate on the development of artificial intelligence technologies. The partnership aims to accelerate the development of advanced AI systems and bring the benefits of AI to more people.</a:t>
            </a:r>
          </a:p>
          <a:p>
            <a:pPr algn="l"/>
            <a:r>
              <a:rPr lang="en-US" b="0" i="0" dirty="0">
                <a:solidFill>
                  <a:srgbClr val="D1D5DB"/>
                </a:solidFill>
                <a:effectLst/>
                <a:latin typeface="Söhne"/>
              </a:rPr>
              <a:t>As part of the partnership, Microsoft and OpenAI have agreed to work together on several key areas, including:</a:t>
            </a:r>
          </a:p>
          <a:p>
            <a:pPr algn="l">
              <a:buFont typeface="Arial" panose="020B0604020202020204" pitchFamily="34" charset="0"/>
              <a:buChar char="•"/>
            </a:pPr>
            <a:r>
              <a:rPr lang="en-US" b="0" i="0" dirty="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dirty="0">
                <a:solidFill>
                  <a:srgbClr val="D1D5DB"/>
                </a:solidFill>
                <a:effectLst/>
                <a:latin typeface="Söhne"/>
              </a:rPr>
              <a:t>Building an AI computing platform: Microsoft and OpenAI will work together to build a new AI computing platform that will allow developers to easily access and use advanced AI models and algorithms.</a:t>
            </a:r>
          </a:p>
          <a:p>
            <a:pPr algn="l">
              <a:buFont typeface="Arial" panose="020B0604020202020204" pitchFamily="34" charset="0"/>
              <a:buChar char="•"/>
            </a:pPr>
            <a:r>
              <a:rPr lang="en-US" b="0" i="0" dirty="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dirty="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dirty="0">
                <a:solidFill>
                  <a:srgbClr val="D1D5DB"/>
                </a:solidFill>
                <a:effectLst/>
                <a:latin typeface="Söhne"/>
              </a:rPr>
              <a:t>Microsoft has also announced it will use OpenAI's GPT-3 technology to add more capabilities to its products such as Cortana, Power Virtual Agents and Dynamics 365.</a:t>
            </a:r>
          </a:p>
          <a:p>
            <a:pPr algn="l"/>
            <a:r>
              <a:rPr lang="en-US" b="0" i="0" dirty="0">
                <a:solidFill>
                  <a:srgbClr val="D1D5DB"/>
                </a:solidFill>
                <a:effectLst/>
                <a:latin typeface="Söhne"/>
              </a:rPr>
              <a:t>Additionally Microsoft has also made an investment in OpenAI, allowing the company to use Microsoft Azure as its preferred cloud platform, and allowing OpenAI to tap into the vast resources of Microsoft to accelerate its research. This partnership gives OpenAI the ability to scale its models and services on Azure and make them more widely available to customers.</a:t>
            </a:r>
          </a:p>
          <a:p>
            <a:pPr algn="l"/>
            <a:r>
              <a:rPr lang="en-US" b="0" i="0" dirty="0">
                <a:solidFill>
                  <a:srgbClr val="D1D5DB"/>
                </a:solidFill>
                <a:effectLst/>
                <a:latin typeface="Söhne"/>
              </a:rPr>
              <a:t>Overall, the partnership between Microsoft and OpenAI aims to accelerate the development and use of advanced AI technologies, with a focus on making AI more accessible to developers and organizations, in order to bring the benefits of AI to more people.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11/17/2023 7:55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71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Narrative/talk track: </a:t>
            </a:r>
          </a:p>
          <a:p>
            <a:pPr marL="0" algn="l" rtl="0" eaLnBrk="1" latinLnBrk="0" hangingPunct="1">
              <a:spcBef>
                <a:spcPts val="0"/>
              </a:spcBef>
              <a:spcAft>
                <a:spcPts val="0"/>
              </a:spcAft>
            </a:pPr>
            <a:r>
              <a:rPr lang="en-US" sz="1800" b="1" i="0" kern="1200" dirty="0">
                <a:solidFill>
                  <a:srgbClr val="D1D5DB"/>
                </a:solidFill>
                <a:effectLst/>
                <a:latin typeface="Söhne"/>
                <a:ea typeface="+mn-ea"/>
                <a:cs typeface="+mn-cs"/>
              </a:rPr>
              <a:t>What is a brief history of artificial intelligence?</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Artificial intelligence (AI) has a long and storied history that spans many decades. Some of the earliest work in AI was done in the 1950s and 1960s, when researchers first began to explore the possibility of creating machines that could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 Researchers in this field developed early versions of what are now known as expert systems, which are computer programs that mimic the decision-making abilities of human experts in a specific domain.</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In the 1970s and 1980s, AI research began to shift away from symbolic AI and towards "sub-symbolic" AI, which involves using statistical methods and mathematical models to solve problems. This shift was driven in part by the realization that symbolic AI was too complex and difficult to scale, and in part by the development of new computer hardware that made it possible to process large amounts of data quickly.</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In the 1990s and 2000s, AI research continued to evolve, and new subfields began to emerge. One of these was "machine learning," which focuses on creating algorithms that allow computers to learn from data without being explicitly programmed. Another was "neural networks," which are mathematical models inspired by the structure and function of the human brain.</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Recently, Generative Models like GPT-3 and DALL-E, Variational Autoencoders, Generative Adversarial Networks and many more have risen and continue to advance the field of AI. These models are able to generate new examples that are similar to examples from a given dataset. It is being used in diverse fields such as natural language processing, computer vision, speech recognition and many more.</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Overall, AI has come a long way since its inception in the 1950s, and it continues to evolve and improve at a rapid pace today.</a:t>
            </a:r>
            <a:endParaRPr lang="en-US" dirty="0">
              <a:effectLst/>
            </a:endParaRPr>
          </a:p>
          <a:p>
            <a:endParaRPr lang="en-US" b="1" dirty="0"/>
          </a:p>
          <a:p>
            <a:r>
              <a:rPr lang="en-US" b="1" dirty="0"/>
              <a:t>What is Generative AI and where does it fit into the scope of AI?</a:t>
            </a:r>
          </a:p>
          <a:p>
            <a:pPr algn="l"/>
            <a:r>
              <a:rPr lang="en-US" b="0" i="0" dirty="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r>
              <a:rPr lang="en-US" b="0" i="0" dirty="0">
                <a:solidFill>
                  <a:srgbClr val="D1D5DB"/>
                </a:solidFill>
                <a:effectLst/>
                <a:latin typeface="Söhne"/>
              </a:rPr>
              <a:t>Generative AI models can be classified into two broad categories: generative models and discriminative models. Generative models such as GPT-3, DALL-E, Variational Autoencoders </a:t>
            </a:r>
            <a:r>
              <a:rPr lang="en-US" b="0" i="0" dirty="0" err="1">
                <a:solidFill>
                  <a:srgbClr val="D1D5DB"/>
                </a:solidFill>
                <a:effectLst/>
                <a:latin typeface="Söhne"/>
              </a:rPr>
              <a:t>etc</a:t>
            </a:r>
            <a:r>
              <a:rPr lang="en-US" b="0" i="0" dirty="0">
                <a:solidFill>
                  <a:srgbClr val="D1D5DB"/>
                </a:solidFill>
                <a:effectLst/>
                <a:latin typeface="Söhne"/>
              </a:rPr>
              <a:t> learns the underlying probability distribution of the dataset and can generate new examples from the learned distribution. Discriminative models, such as deep neural networks, learn to differentiate between different classes or categories, and are generally used for tasks such as image or speech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Generative AI sits on top of other areas of AI like unsupervised learning, supervised learning and reinforcement learning. It relies on the capability of those models to extract useful features from the data and use that for learning the underlying probability distribution of the data which is used for </a:t>
            </a:r>
            <a:r>
              <a:rPr lang="en-US" b="0" i="0" dirty="0" err="1">
                <a:solidFill>
                  <a:srgbClr val="D1D5DB"/>
                </a:solidFill>
                <a:effectLst/>
                <a:latin typeface="Söhne"/>
              </a:rPr>
              <a:t>generthe</a:t>
            </a:r>
            <a:r>
              <a:rPr lang="en-US" b="0" i="0" dirty="0">
                <a:solidFill>
                  <a:srgbClr val="D1D5DB"/>
                </a:solidFill>
                <a:effectLst/>
                <a:latin typeface="Söhne"/>
              </a:rPr>
              <a:t> potential to be used in a wide range of applications, such as computer vision, natural language processing, speech recognition, and many more.</a:t>
            </a:r>
          </a:p>
          <a:p>
            <a:pPr algn="l"/>
            <a:r>
              <a:rPr lang="en-US" b="0" i="0" dirty="0" err="1">
                <a:solidFill>
                  <a:srgbClr val="D1D5DB"/>
                </a:solidFill>
                <a:effectLst/>
                <a:latin typeface="Söhne"/>
              </a:rPr>
              <a:t>ating</a:t>
            </a:r>
            <a:r>
              <a:rPr lang="en-US" b="0" i="0" dirty="0">
                <a:solidFill>
                  <a:srgbClr val="D1D5DB"/>
                </a:solidFill>
                <a:effectLst/>
                <a:latin typeface="Söhne"/>
              </a:rPr>
              <a:t> new examples.</a:t>
            </a:r>
          </a:p>
          <a:p>
            <a:pPr algn="l"/>
            <a:r>
              <a:rPr lang="en-US" b="0" i="0" dirty="0">
                <a:solidFill>
                  <a:srgbClr val="D1D5DB"/>
                </a:solidFill>
                <a:effectLst/>
                <a:latin typeface="Söhne"/>
              </a:rPr>
              <a:t>Overall, generative AI is a rapidly growing field within AI, and it has</a:t>
            </a: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11/17/2023 7:47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4237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1" dirty="0">
                <a:solidFill>
                  <a:srgbClr val="D1D5DB"/>
                </a:solidFill>
                <a:effectLst/>
                <a:latin typeface="Söhne"/>
              </a:rPr>
              <a:t>(This and the next 9 slides </a:t>
            </a:r>
            <a:r>
              <a:rPr lang="en-US" sz="4000" i="1" dirty="0">
                <a:solidFill>
                  <a:srgbClr val="000000"/>
                </a:solidFill>
                <a:latin typeface="Calibri" panose="020F0502020204030204"/>
              </a:rPr>
              <a:t>help with the flow</a:t>
            </a:r>
            <a:r>
              <a:rPr lang="en-US" sz="4000" i="1" dirty="0">
                <a:ea typeface="+mn-lt"/>
                <a:cs typeface="+mn-lt"/>
              </a:rPr>
              <a:t> to move from the high-level to the deep dive)</a:t>
            </a:r>
            <a:endParaRPr lang="en-US" sz="2800" b="0" i="1"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dirty="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11/17/2023 7:47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r>
              <a:rPr lang="en-US" sz="1800" b="0" i="0" dirty="0">
                <a:solidFill>
                  <a:srgbClr val="D1D5DB"/>
                </a:solidFill>
                <a:effectLst/>
                <a:latin typeface="Söhne"/>
              </a:rPr>
              <a:t>These models have been influential in the development of artificial intelligence systems, and have played a major role in changing how AI systems are constructed since their introduction in 2018.</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0" i="0" dirty="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dirty="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800" b="0" i="0"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i="0" dirty="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11/17/2023 7:47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530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Narrative/talk track:</a:t>
            </a:r>
          </a:p>
          <a:p>
            <a:r>
              <a:rPr lang="en-US" b="1" dirty="0"/>
              <a:t>The MSFT / OpenAI partnership and how we collaborate</a:t>
            </a:r>
          </a:p>
          <a:p>
            <a:pPr algn="l"/>
            <a:r>
              <a:rPr lang="en-US" b="0" i="0" dirty="0">
                <a:solidFill>
                  <a:srgbClr val="D1D5DB"/>
                </a:solidFill>
                <a:effectLst/>
                <a:latin typeface="Söhne"/>
              </a:rPr>
              <a:t>Microsoft has formed a partnership with OpenAI to collaborate on the development of artificial intelligence technologies. The partnership aims to accelerate the development of advanced AI systems and bring the benefits of AI to more people.</a:t>
            </a:r>
          </a:p>
          <a:p>
            <a:pPr algn="l"/>
            <a:r>
              <a:rPr lang="en-US" b="0" i="0" dirty="0">
                <a:solidFill>
                  <a:srgbClr val="D1D5DB"/>
                </a:solidFill>
                <a:effectLst/>
                <a:latin typeface="Söhne"/>
              </a:rPr>
              <a:t>As part of the partnership, Microsoft and OpenAI have agreed to work together on several key areas, including:</a:t>
            </a:r>
          </a:p>
          <a:p>
            <a:pPr algn="l">
              <a:buFont typeface="Arial" panose="020B0604020202020204" pitchFamily="34" charset="0"/>
              <a:buChar char="•"/>
            </a:pPr>
            <a:r>
              <a:rPr lang="en-US" b="0" i="0" dirty="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dirty="0">
                <a:solidFill>
                  <a:srgbClr val="D1D5DB"/>
                </a:solidFill>
                <a:effectLst/>
                <a:latin typeface="Söhne"/>
              </a:rPr>
              <a:t>Building an AI computing platform: Microsoft and OpenAI will work together to build a new AI computing platform that will allow developers to easily access and use advanced AI models and algorithms.</a:t>
            </a:r>
          </a:p>
          <a:p>
            <a:pPr algn="l">
              <a:buFont typeface="Arial" panose="020B0604020202020204" pitchFamily="34" charset="0"/>
              <a:buChar char="•"/>
            </a:pPr>
            <a:r>
              <a:rPr lang="en-US" b="0" i="0" dirty="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dirty="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dirty="0">
                <a:solidFill>
                  <a:srgbClr val="D1D5DB"/>
                </a:solidFill>
                <a:effectLst/>
                <a:latin typeface="Söhne"/>
              </a:rPr>
              <a:t>Microsoft has also announced it will use OpenAI's GPT-3 technology to add more capabilities to its products such as Cortana, Power Virtual Agents and Dynamics 365.</a:t>
            </a:r>
          </a:p>
          <a:p>
            <a:pPr algn="l"/>
            <a:r>
              <a:rPr lang="en-US" b="0" i="0" dirty="0">
                <a:solidFill>
                  <a:srgbClr val="D1D5DB"/>
                </a:solidFill>
                <a:effectLst/>
                <a:latin typeface="Söhne"/>
              </a:rPr>
              <a:t>Additionally Microsoft has also made an investment in OpenAI, allowing the company to use Microsoft Azure as its preferred cloud platform, and allowing OpenAI to tap into the vast resources of Microsoft to accelerate its research. This partnership gives OpenAI the ability to scale its models and services on Azure and make them more widely available to customers.</a:t>
            </a:r>
          </a:p>
          <a:p>
            <a:pPr algn="l"/>
            <a:r>
              <a:rPr lang="en-US" b="0" i="0" dirty="0">
                <a:solidFill>
                  <a:srgbClr val="D1D5DB"/>
                </a:solidFill>
                <a:effectLst/>
                <a:latin typeface="Söhne"/>
              </a:rPr>
              <a:t>Overall, the partnership between Microsoft and OpenAI aims to accelerate the development and use of advanced AI technologies, with a focus on making AI more accessible to developers and organizations, in order to bring the benefits of AI to more people.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11/17/2023 7:47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572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I’m sure many of you have heard of Open AI’s GPT-3 , this model has literally mastered language and can talk about anything.</a:t>
            </a:r>
          </a:p>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934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424242"/>
                </a:solidFill>
                <a:effectLst/>
                <a:latin typeface="Helvetica" pitchFamily="2" charset="0"/>
              </a:rPr>
              <a:t>GitHub Copilot, is an AI pair programmer that you can collaborate with and helps to write code and helps you learn new frameworks and best practices.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000000"/>
                </a:solidFill>
                <a:effectLst/>
                <a:latin typeface="Lyon"/>
              </a:rPr>
              <a:t>According to CEO from </a:t>
            </a:r>
            <a:r>
              <a:rPr lang="en-US" b="0" i="0" dirty="0" err="1">
                <a:solidFill>
                  <a:srgbClr val="000000"/>
                </a:solidFill>
                <a:effectLst/>
                <a:latin typeface="Lyon"/>
              </a:rPr>
              <a:t>Github</a:t>
            </a:r>
            <a:r>
              <a:rPr lang="en-US" b="0" i="0" dirty="0">
                <a:solidFill>
                  <a:srgbClr val="000000"/>
                </a:solidFill>
                <a:effectLst/>
                <a:latin typeface="Lyon"/>
              </a:rPr>
              <a:t>, Copilot is now handling up to 40% of coding among programmers. Put another way, for every 100 lines of code, 40 are being written by the AI,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Lyo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000000"/>
                </a:solidFill>
                <a:effectLst/>
                <a:latin typeface="Lyon"/>
              </a:rPr>
              <a:t> </a:t>
            </a:r>
            <a:r>
              <a:rPr lang="en-US" b="0" i="0" u="sng" dirty="0">
                <a:solidFill>
                  <a:srgbClr val="2077B6"/>
                </a:solidFill>
                <a:effectLst/>
                <a:latin typeface="Lyon"/>
                <a:hlinkClick r:id="rId3"/>
              </a:rPr>
              <a:t>with a total project time cut by up to 55%</a:t>
            </a:r>
            <a:r>
              <a:rPr lang="en-US" b="0" i="0" dirty="0">
                <a:solidFill>
                  <a:srgbClr val="000000"/>
                </a:solidFill>
                <a:effectLst/>
                <a:latin typeface="Lyon"/>
              </a:rPr>
              <a:t>. And this is just with the first iteration of the model which has been in production for less than one year. </a:t>
            </a:r>
            <a:endParaRPr lang="en-US" b="0" i="1" dirty="0">
              <a:solidFill>
                <a:srgbClr val="E2127A"/>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424242"/>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424242"/>
              </a:solidFill>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D306E-9229-4D0A-86C0-7AEC26477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796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699923889"/>
      </p:ext>
    </p:extLst>
  </p:cSld>
  <p:clrMapOvr>
    <a:masterClrMapping/>
  </p:clrMapOvr>
  <p:transition>
    <p:fade/>
  </p:transition>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68402610"/>
      </p:ext>
    </p:extLst>
  </p:cSld>
  <p:clrMapOvr>
    <a:masterClrMapping/>
  </p:clrMapOvr>
  <p:transition>
    <p:fade/>
  </p:transition>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93605548"/>
      </p:ext>
    </p:extLst>
  </p:cSld>
  <p:clrMapOvr>
    <a:masterClrMapping/>
  </p:clrMapOvr>
  <p:transition>
    <p:fade/>
  </p:transition>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39783570"/>
      </p:ext>
    </p:extLst>
  </p:cSld>
  <p:clrMapOvr>
    <a:masterClrMapping/>
  </p:clrMapOvr>
  <p:transition>
    <p:fade/>
  </p:transition>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10527914"/>
      </p:ext>
    </p:extLst>
  </p:cSld>
  <p:clrMapOvr>
    <a:masterClrMapping/>
  </p:clrMapOvr>
  <p:transition>
    <p:fade/>
  </p:transition>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84271584"/>
      </p:ext>
    </p:extLst>
  </p:cSld>
  <p:clrMapOvr>
    <a:masterClrMapping/>
  </p:clrMapOvr>
  <p:transition>
    <p:fade/>
  </p:transition>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1684338488"/>
      </p:ext>
    </p:extLst>
  </p:cSld>
  <p:clrMapOvr>
    <a:masterClrMapping/>
  </p:clrMapOvr>
  <p:transition>
    <p:fade/>
  </p:transition>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858544925"/>
      </p:ext>
    </p:extLst>
  </p:cSld>
  <p:clrMapOvr>
    <a:masterClrMapping/>
  </p:clrMapOvr>
  <p:transition>
    <p:fade/>
  </p:transition>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183579330"/>
      </p:ext>
    </p:extLst>
  </p:cSld>
  <p:clrMapOvr>
    <a:masterClrMapping/>
  </p:clrMapOvr>
  <p:transition>
    <p:fade/>
  </p:transition>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829092421"/>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75795207"/>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49628210"/>
      </p:ext>
    </p:extLst>
  </p:cSld>
  <p:clrMapOvr>
    <a:masterClrMapping/>
  </p:clrMapOvr>
  <p:transition>
    <p:fade/>
  </p:transition>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463129300"/>
      </p:ext>
    </p:extLst>
  </p:cSld>
  <p:clrMapOvr>
    <a:masterClrMapping/>
  </p:clrMapOvr>
  <p:transition>
    <p:fade/>
  </p:transition>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77731460"/>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2723946"/>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05857257"/>
      </p:ext>
    </p:extLst>
  </p:cSld>
  <p:clrMapOvr>
    <a:masterClrMapping/>
  </p:clrMapOvr>
  <p:transition>
    <p:fade/>
  </p:transition>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80684397"/>
      </p:ext>
    </p:extLst>
  </p:cSld>
  <p:clrMapOvr>
    <a:masterClrMapping/>
  </p:clrMapOvr>
  <p:transition>
    <p:fade/>
  </p:transition>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547460"/>
      </p:ext>
    </p:extLst>
  </p:cSld>
  <p:clrMapOvr>
    <a:masterClrMapping/>
  </p:clrMapOvr>
  <p:transition>
    <p:fade/>
  </p:transition>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89289948"/>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57504830"/>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6088078"/>
      </p:ext>
    </p:extLst>
  </p:cSld>
  <p:clrMapOvr>
    <a:masterClrMapping/>
  </p:clrMapOvr>
  <p:transition>
    <p:fade/>
  </p:transition>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58926068"/>
      </p:ext>
    </p:extLst>
  </p:cSld>
  <p:clrMapOvr>
    <a:masterClrMapping/>
  </p:clrMapOvr>
  <p:transition>
    <p:fade/>
  </p:transition>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5492370"/>
      </p:ext>
    </p:extLst>
  </p:cSld>
  <p:clrMapOvr>
    <a:masterClrMapping/>
  </p:clrMapOvr>
  <p:transition>
    <p:fade/>
  </p:transition>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25204015"/>
      </p:ext>
    </p:extLst>
  </p:cSld>
  <p:clrMapOvr>
    <a:masterClrMapping/>
  </p:clrMapOvr>
  <p:transition>
    <p:fade/>
  </p:transition>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18758722"/>
      </p:ext>
    </p:extLst>
  </p:cSld>
  <p:clrMapOvr>
    <a:masterClrMapping/>
  </p:clrMapOvr>
  <p:transition>
    <p:fade/>
  </p:transition>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48408183"/>
      </p:ext>
    </p:extLst>
  </p:cSld>
  <p:clrMapOvr>
    <a:masterClrMapping/>
  </p:clrMapOvr>
  <p:transition>
    <p:fade/>
  </p:transition>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21012495"/>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244414194"/>
      </p:ext>
    </p:extLst>
  </p:cSld>
  <p:clrMapOvr>
    <a:masterClrMapping/>
  </p:clrMapOvr>
  <p:transition>
    <p:fade/>
  </p:transition>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8189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C3DE-578F-5C21-E932-0EF2A49E90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F0FEA-851C-0B5E-D816-084D0F47D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84638-432F-F054-9BBB-50838C2A4506}"/>
              </a:ext>
            </a:extLst>
          </p:cNvPr>
          <p:cNvSpPr>
            <a:spLocks noGrp="1"/>
          </p:cNvSpPr>
          <p:nvPr>
            <p:ph type="dt" sz="half" idx="10"/>
          </p:nvPr>
        </p:nvSpPr>
        <p:spPr/>
        <p:txBody>
          <a:bodyPr/>
          <a:lstStyle/>
          <a:p>
            <a:fld id="{4A69480B-331C-413A-831F-20321A646A11}" type="datetimeFigureOut">
              <a:rPr lang="en-US" smtClean="0"/>
              <a:t>11/17/2023</a:t>
            </a:fld>
            <a:endParaRPr lang="en-US"/>
          </a:p>
        </p:txBody>
      </p:sp>
      <p:sp>
        <p:nvSpPr>
          <p:cNvPr id="5" name="Footer Placeholder 4">
            <a:extLst>
              <a:ext uri="{FF2B5EF4-FFF2-40B4-BE49-F238E27FC236}">
                <a16:creationId xmlns:a16="http://schemas.microsoft.com/office/drawing/2014/main" id="{26C7BA2D-684D-B25A-4232-69152430B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CF972-BDFB-5C5F-F05D-6698BF3B3611}"/>
              </a:ext>
            </a:extLst>
          </p:cNvPr>
          <p:cNvSpPr>
            <a:spLocks noGrp="1"/>
          </p:cNvSpPr>
          <p:nvPr>
            <p:ph type="sldNum" sz="quarter" idx="12"/>
          </p:nvPr>
        </p:nvSpPr>
        <p:spPr/>
        <p:txBody>
          <a:bodyPr/>
          <a:lstStyle/>
          <a:p>
            <a:fld id="{50019D1F-99FB-4A33-B5A9-3E162B5943B7}" type="slidenum">
              <a:rPr lang="en-US" smtClean="0"/>
              <a:t>‹#›</a:t>
            </a:fld>
            <a:endParaRPr lang="en-US"/>
          </a:p>
        </p:txBody>
      </p:sp>
    </p:spTree>
    <p:extLst>
      <p:ext uri="{BB962C8B-B14F-4D97-AF65-F5344CB8AC3E}">
        <p14:creationId xmlns:p14="http://schemas.microsoft.com/office/powerpoint/2010/main" val="135341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417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7325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31580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994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104592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13495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705536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742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490397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6576728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904990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215620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13151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874344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776948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383774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3330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55903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0867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23398247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5971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432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3970576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867983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3180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1799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No Patter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Tree>
    <p:extLst>
      <p:ext uri="{BB962C8B-B14F-4D97-AF65-F5344CB8AC3E}">
        <p14:creationId xmlns:p14="http://schemas.microsoft.com/office/powerpoint/2010/main" val="322344394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91FF8-5184-4CE6-8C5A-AA84E78A1D9F}"/>
              </a:ext>
            </a:extLst>
          </p:cNvPr>
          <p:cNvSpPr>
            <a:spLocks noGrp="1"/>
          </p:cNvSpPr>
          <p:nvPr>
            <p:ph type="dt" sz="half" idx="10"/>
          </p:nvPr>
        </p:nvSpPr>
        <p:spPr/>
        <p:txBody>
          <a:bodyPr/>
          <a:lstStyle/>
          <a:p>
            <a:fld id="{FC53AE83-1A98-4CC4-BF26-625578F3DAA2}" type="datetimeFigureOut">
              <a:rPr lang="en-US" smtClean="0"/>
              <a:t>11/17/2023</a:t>
            </a:fld>
            <a:endParaRPr lang="en-US"/>
          </a:p>
        </p:txBody>
      </p:sp>
      <p:sp>
        <p:nvSpPr>
          <p:cNvPr id="3" name="Footer Placeholder 2">
            <a:extLst>
              <a:ext uri="{FF2B5EF4-FFF2-40B4-BE49-F238E27FC236}">
                <a16:creationId xmlns:a16="http://schemas.microsoft.com/office/drawing/2014/main" id="{AE39073B-4403-4A4F-8A05-B65CDFDD8E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3714B-65BB-4052-9246-78FD6C9C8129}"/>
              </a:ext>
            </a:extLst>
          </p:cNvPr>
          <p:cNvSpPr>
            <a:spLocks noGrp="1"/>
          </p:cNvSpPr>
          <p:nvPr>
            <p:ph type="sldNum" sz="quarter" idx="12"/>
          </p:nvPr>
        </p:nvSpPr>
        <p:spPr/>
        <p:txBody>
          <a:bodyPr/>
          <a:lstStyle/>
          <a:p>
            <a:fld id="{4F19162B-2123-4C1D-9E70-45E49DC298C6}" type="slidenum">
              <a:rPr lang="en-US" smtClean="0"/>
              <a:t>‹#›</a:t>
            </a:fld>
            <a:endParaRPr lang="en-US"/>
          </a:p>
        </p:txBody>
      </p:sp>
    </p:spTree>
    <p:extLst>
      <p:ext uri="{BB962C8B-B14F-4D97-AF65-F5344CB8AC3E}">
        <p14:creationId xmlns:p14="http://schemas.microsoft.com/office/powerpoint/2010/main" val="11623433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9441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53167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2631440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37644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32293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140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13370245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80004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6332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7205877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9242065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46138705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490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55704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9150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37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5470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584041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626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512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18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theme" Target="../theme/theme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theme" Target="../theme/theme3.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theme" Target="../theme/theme4.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 id="2147485234" r:id="rId13"/>
    <p:sldLayoutId id="2147485235" r:id="rId14"/>
    <p:sldLayoutId id="2147485236" r:id="rId15"/>
    <p:sldLayoutId id="2147485237" r:id="rId16"/>
    <p:sldLayoutId id="2147485238" r:id="rId17"/>
    <p:sldLayoutId id="2147485239" r:id="rId18"/>
    <p:sldLayoutId id="2147485240" r:id="rId19"/>
    <p:sldLayoutId id="2147485241" r:id="rId20"/>
    <p:sldLayoutId id="2147485242" r:id="rId21"/>
    <p:sldLayoutId id="2147485243" r:id="rId22"/>
    <p:sldLayoutId id="2147485244" r:id="rId23"/>
    <p:sldLayoutId id="2147485245" r:id="rId24"/>
    <p:sldLayoutId id="2147485246" r:id="rId25"/>
    <p:sldLayoutId id="2147485247" r:id="rId26"/>
    <p:sldLayoutId id="2147485248" r:id="rId27"/>
    <p:sldLayoutId id="2147485249" r:id="rId28"/>
    <p:sldLayoutId id="2147485250" r:id="rId29"/>
    <p:sldLayoutId id="2147485251" r:id="rId30"/>
    <p:sldLayoutId id="2147485252" r:id="rId31"/>
    <p:sldLayoutId id="2147485253" r:id="rId32"/>
    <p:sldLayoutId id="2147485254" r:id="rId33"/>
    <p:sldLayoutId id="2147485255" r:id="rId34"/>
    <p:sldLayoutId id="2147485256" r:id="rId35"/>
    <p:sldLayoutId id="2147485257" r:id="rId36"/>
    <p:sldLayoutId id="2147485258" r:id="rId37"/>
    <p:sldLayoutId id="2147485259" r:id="rId38"/>
    <p:sldLayoutId id="2147485260" r:id="rId39"/>
    <p:sldLayoutId id="2147485261" r:id="rId40"/>
    <p:sldLayoutId id="2147485262" r:id="rId41"/>
    <p:sldLayoutId id="2147485263" r:id="rId42"/>
    <p:sldLayoutId id="2147485264" r:id="rId43"/>
    <p:sldLayoutId id="2147485265" r:id="rId44"/>
    <p:sldLayoutId id="2147485266" r:id="rId45"/>
    <p:sldLayoutId id="2147485267" r:id="rId46"/>
    <p:sldLayoutId id="2147485268" r:id="rId47"/>
    <p:sldLayoutId id="2147485269" r:id="rId48"/>
    <p:sldLayoutId id="2147485270" r:id="rId49"/>
    <p:sldLayoutId id="214748527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729620213"/>
      </p:ext>
    </p:extLst>
  </p:cSld>
  <p:clrMap bg1="dk1" tx1="lt1" bg2="dk2" tx2="lt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77" r:id="rId5"/>
    <p:sldLayoutId id="2147485278" r:id="rId6"/>
    <p:sldLayoutId id="2147485279" r:id="rId7"/>
    <p:sldLayoutId id="2147485280" r:id="rId8"/>
    <p:sldLayoutId id="2147485281" r:id="rId9"/>
    <p:sldLayoutId id="2147485282" r:id="rId10"/>
    <p:sldLayoutId id="2147485283" r:id="rId11"/>
    <p:sldLayoutId id="2147485284" r:id="rId12"/>
    <p:sldLayoutId id="2147485285" r:id="rId13"/>
    <p:sldLayoutId id="2147485286" r:id="rId14"/>
    <p:sldLayoutId id="2147485287" r:id="rId15"/>
    <p:sldLayoutId id="2147485288" r:id="rId16"/>
    <p:sldLayoutId id="2147485289" r:id="rId17"/>
    <p:sldLayoutId id="2147485290" r:id="rId18"/>
    <p:sldLayoutId id="2147485291" r:id="rId19"/>
    <p:sldLayoutId id="2147485292" r:id="rId20"/>
    <p:sldLayoutId id="2147485293" r:id="rId21"/>
    <p:sldLayoutId id="2147485294" r:id="rId22"/>
    <p:sldLayoutId id="2147485295" r:id="rId23"/>
    <p:sldLayoutId id="2147485297" r:id="rId24"/>
    <p:sldLayoutId id="2147485298" r:id="rId25"/>
    <p:sldLayoutId id="2147485299" r:id="rId26"/>
    <p:sldLayoutId id="2147485300" r:id="rId27"/>
    <p:sldLayoutId id="2147485301"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04289055"/>
      </p:ext>
    </p:extLst>
  </p:cSld>
  <p:clrMap bg1="dk1" tx1="lt1" bg2="dk2" tx2="lt2" accent1="accent1" accent2="accent2" accent3="accent3" accent4="accent4" accent5="accent5" accent6="accent6" hlink="hlink" folHlink="folHlink"/>
  <p:sldLayoutIdLst>
    <p:sldLayoutId id="2147485324" r:id="rId1"/>
    <p:sldLayoutId id="2147485325" r:id="rId2"/>
    <p:sldLayoutId id="2147485326" r:id="rId3"/>
    <p:sldLayoutId id="2147485327" r:id="rId4"/>
    <p:sldLayoutId id="2147485328" r:id="rId5"/>
    <p:sldLayoutId id="2147485329" r:id="rId6"/>
    <p:sldLayoutId id="2147485330" r:id="rId7"/>
    <p:sldLayoutId id="2147485331" r:id="rId8"/>
    <p:sldLayoutId id="2147485332" r:id="rId9"/>
    <p:sldLayoutId id="2147485333" r:id="rId10"/>
    <p:sldLayoutId id="2147485334" r:id="rId11"/>
    <p:sldLayoutId id="2147485335" r:id="rId12"/>
    <p:sldLayoutId id="2147485336" r:id="rId13"/>
    <p:sldLayoutId id="2147485337" r:id="rId14"/>
    <p:sldLayoutId id="2147485338" r:id="rId15"/>
    <p:sldLayoutId id="2147485339" r:id="rId16"/>
    <p:sldLayoutId id="2147485340" r:id="rId17"/>
    <p:sldLayoutId id="2147485341" r:id="rId18"/>
    <p:sldLayoutId id="2147485342" r:id="rId19"/>
    <p:sldLayoutId id="2147485343" r:id="rId2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83876197"/>
      </p:ext>
    </p:extLst>
  </p:cSld>
  <p:clrMap bg1="lt1" tx1="dk1" bg2="lt2" tx2="dk2" accent1="accent1" accent2="accent2" accent3="accent3" accent4="accent4" accent5="accent5" accent6="accent6" hlink="hlink" folHlink="folHlink"/>
  <p:sldLayoutIdLst>
    <p:sldLayoutId id="2147485345" r:id="rId1"/>
    <p:sldLayoutId id="2147485346" r:id="rId2"/>
    <p:sldLayoutId id="2147485347" r:id="rId3"/>
    <p:sldLayoutId id="2147485348" r:id="rId4"/>
    <p:sldLayoutId id="2147485349" r:id="rId5"/>
    <p:sldLayoutId id="2147485350" r:id="rId6"/>
    <p:sldLayoutId id="2147485351" r:id="rId7"/>
    <p:sldLayoutId id="2147485352" r:id="rId8"/>
    <p:sldLayoutId id="2147485353" r:id="rId9"/>
    <p:sldLayoutId id="2147485354" r:id="rId10"/>
    <p:sldLayoutId id="2147485355" r:id="rId11"/>
    <p:sldLayoutId id="2147485356" r:id="rId12"/>
    <p:sldLayoutId id="2147485357" r:id="rId13"/>
    <p:sldLayoutId id="2147485358" r:id="rId14"/>
    <p:sldLayoutId id="2147485359" r:id="rId15"/>
    <p:sldLayoutId id="2147485360" r:id="rId16"/>
    <p:sldLayoutId id="2147485361" r:id="rId17"/>
    <p:sldLayoutId id="2147485362" r:id="rId18"/>
    <p:sldLayoutId id="2147485363" r:id="rId19"/>
    <p:sldLayoutId id="2147485364" r:id="rId20"/>
    <p:sldLayoutId id="2147485365" r:id="rId21"/>
    <p:sldLayoutId id="2147485366" r:id="rId22"/>
    <p:sldLayoutId id="2147485367" r:id="rId23"/>
    <p:sldLayoutId id="2147485368" r:id="rId24"/>
    <p:sldLayoutId id="2147485369" r:id="rId25"/>
    <p:sldLayoutId id="2147485370" r:id="rId26"/>
    <p:sldLayoutId id="2147485371" r:id="rId27"/>
    <p:sldLayoutId id="2147485372" r:id="rId28"/>
    <p:sldLayoutId id="2147485373" r:id="rId29"/>
    <p:sldLayoutId id="2147485374" r:id="rId30"/>
    <p:sldLayoutId id="2147485375"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47.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svg"/><Relationship Id="rId26" Type="http://schemas.openxmlformats.org/officeDocument/2006/relationships/image" Target="../media/image52.png"/><Relationship Id="rId3" Type="http://schemas.openxmlformats.org/officeDocument/2006/relationships/image" Target="../media/image30.jpeg"/><Relationship Id="rId21" Type="http://schemas.openxmlformats.org/officeDocument/2006/relationships/image" Target="../media/image47.png"/><Relationship Id="rId34" Type="http://schemas.openxmlformats.org/officeDocument/2006/relationships/image" Target="../media/image60.png"/><Relationship Id="rId7" Type="http://schemas.openxmlformats.org/officeDocument/2006/relationships/image" Target="../media/image33.jpeg"/><Relationship Id="rId12" Type="http://schemas.openxmlformats.org/officeDocument/2006/relationships/image" Target="../media/image38.sv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9.png"/><Relationship Id="rId2" Type="http://schemas.openxmlformats.org/officeDocument/2006/relationships/notesSlide" Target="../notesSlides/notesSlide5.xml"/><Relationship Id="rId16" Type="http://schemas.openxmlformats.org/officeDocument/2006/relationships/image" Target="../media/image42.svg"/><Relationship Id="rId20" Type="http://schemas.openxmlformats.org/officeDocument/2006/relationships/image" Target="../media/image46.svg"/><Relationship Id="rId29" Type="http://schemas.openxmlformats.org/officeDocument/2006/relationships/image" Target="../media/image55.png"/><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8.png"/><Relationship Id="rId5" Type="http://schemas.openxmlformats.org/officeDocument/2006/relationships/image" Target="../media/image32.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36" Type="http://schemas.openxmlformats.org/officeDocument/2006/relationships/image" Target="../media/image62.svg"/><Relationship Id="rId10" Type="http://schemas.openxmlformats.org/officeDocument/2006/relationships/image" Target="../media/image36.svg"/><Relationship Id="rId19" Type="http://schemas.openxmlformats.org/officeDocument/2006/relationships/image" Target="../media/image45.png"/><Relationship Id="rId31" Type="http://schemas.openxmlformats.org/officeDocument/2006/relationships/image" Target="../media/image57.png"/><Relationship Id="rId4" Type="http://schemas.openxmlformats.org/officeDocument/2006/relationships/image" Target="../media/image31.jpe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48.sv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1.png"/><Relationship Id="rId8" Type="http://schemas.openxmlformats.org/officeDocument/2006/relationships/image" Target="../media/image34.jpeg"/></Relationships>
</file>

<file path=ppt/slides/_rels/slide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6.xml"/><Relationship Id="rId16"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8.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microsoft.com/office/2018/10/relationships/comments" Target="../comments/modernComment_7FFFF203_A2C0CB50.xml"/><Relationship Id="rId7"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microsoft.com/office/2007/relationships/hdphoto" Target="../media/hdphoto4.wdp"/><Relationship Id="rId5" Type="http://schemas.openxmlformats.org/officeDocument/2006/relationships/image" Target="../media/image80.png"/><Relationship Id="rId4" Type="http://schemas.openxmlformats.org/officeDocument/2006/relationships/image" Target="../media/image79.jpeg"/></Relationships>
</file>

<file path=ppt/slides/_rels/slide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image" Target="../media/image85.jpeg"/><Relationship Id="rId5" Type="http://schemas.openxmlformats.org/officeDocument/2006/relationships/image" Target="../media/image84.svg"/><Relationship Id="rId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2C5E93-5CB9-71DC-CE7F-5A4A2FC3A91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p:txBody>
          <a:bodyPr/>
          <a:lstStyle/>
          <a:p>
            <a:r>
              <a:rPr lang="en-US"/>
              <a:t>Azure OpenAI Service</a:t>
            </a:r>
          </a:p>
        </p:txBody>
      </p:sp>
      <p:sp>
        <p:nvSpPr>
          <p:cNvPr id="7" name="Text Placeholder 6">
            <a:extLst>
              <a:ext uri="{FF2B5EF4-FFF2-40B4-BE49-F238E27FC236}">
                <a16:creationId xmlns:a16="http://schemas.microsoft.com/office/drawing/2014/main" id="{9BAEDA81-FA91-AFA6-B933-2F429FD59787}"/>
              </a:ext>
            </a:extLst>
          </p:cNvPr>
          <p:cNvSpPr>
            <a:spLocks noGrp="1"/>
          </p:cNvSpPr>
          <p:nvPr>
            <p:ph type="body" sz="quarter" idx="12"/>
          </p:nvPr>
        </p:nvSpPr>
        <p:spPr>
          <a:xfrm>
            <a:off x="584200" y="3962400"/>
            <a:ext cx="4483100" cy="584775"/>
          </a:xfrm>
        </p:spPr>
        <p:txBody>
          <a:bodyPr/>
          <a:lstStyle/>
          <a:p>
            <a:r>
              <a:rPr lang="en-US" dirty="0"/>
              <a:t>Hicham Zmarrou</a:t>
            </a:r>
          </a:p>
          <a:p>
            <a:r>
              <a:rPr lang="en-US" sz="1600" i="1" dirty="0"/>
              <a:t>Cloud architect   </a:t>
            </a:r>
          </a:p>
        </p:txBody>
      </p:sp>
      <p:pic>
        <p:nvPicPr>
          <p:cNvPr id="3" name="MS logo white - EMF" descr="Microsoft logo white text version">
            <a:extLst>
              <a:ext uri="{FF2B5EF4-FFF2-40B4-BE49-F238E27FC236}">
                <a16:creationId xmlns:a16="http://schemas.microsoft.com/office/drawing/2014/main" id="{F8ABE27F-CF96-AA80-0AD5-164FB20327BB}"/>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54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ECE1D6EE-5C7D-B51C-E4F0-3ABD1E6092A1}"/>
              </a:ext>
              <a:ext uri="{C183D7F6-B498-43B3-948B-1728B52AA6E4}">
                <adec:decorative xmlns:adec="http://schemas.microsoft.com/office/drawing/2017/decorative" val="1"/>
              </a:ext>
            </a:extLst>
          </p:cNvPr>
          <p:cNvPicPr>
            <a:picLocks noChangeAspect="1" noChangeArrowheads="1"/>
          </p:cNvPicPr>
          <p:nvPr/>
        </p:nvPicPr>
        <p:blipFill rotWithShape="1">
          <a:blip r:embed="rId3">
            <a:alphaModFix amt="23000"/>
            <a:extLst>
              <a:ext uri="{28A0092B-C50C-407E-A947-70E740481C1C}">
                <a14:useLocalDpi xmlns:a14="http://schemas.microsoft.com/office/drawing/2010/main" val="0"/>
              </a:ext>
            </a:extLst>
          </a:blip>
          <a:srcRect l="18423" r="20158"/>
          <a:stretch/>
        </p:blipFill>
        <p:spPr bwMode="auto">
          <a:xfrm>
            <a:off x="0" y="-17707"/>
            <a:ext cx="12192000" cy="68934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4">
            <a:extLst>
              <a:ext uri="{FF2B5EF4-FFF2-40B4-BE49-F238E27FC236}">
                <a16:creationId xmlns:a16="http://schemas.microsoft.com/office/drawing/2014/main" id="{BB0ACE3D-D9B9-B69A-3809-B97A202851D2}"/>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551" y="3712342"/>
            <a:ext cx="2462258" cy="24622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16">
            <a:extLst>
              <a:ext uri="{FF2B5EF4-FFF2-40B4-BE49-F238E27FC236}">
                <a16:creationId xmlns:a16="http://schemas.microsoft.com/office/drawing/2014/main" id="{F85F9550-0284-A3BD-5EED-65CB2964E909}"/>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5159" y="3712342"/>
            <a:ext cx="2462258" cy="24622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18">
            <a:extLst>
              <a:ext uri="{FF2B5EF4-FFF2-40B4-BE49-F238E27FC236}">
                <a16:creationId xmlns:a16="http://schemas.microsoft.com/office/drawing/2014/main" id="{1653F2C5-6BFC-C207-CA1C-4C7C893733DE}"/>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6355" y="3712342"/>
            <a:ext cx="2462258" cy="24622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2" name="Title 21">
            <a:extLst>
              <a:ext uri="{FF2B5EF4-FFF2-40B4-BE49-F238E27FC236}">
                <a16:creationId xmlns:a16="http://schemas.microsoft.com/office/drawing/2014/main" id="{9D39C096-2D83-78AF-A807-C158DFC1FC56}"/>
              </a:ext>
            </a:extLst>
          </p:cNvPr>
          <p:cNvSpPr>
            <a:spLocks noGrp="1"/>
          </p:cNvSpPr>
          <p:nvPr>
            <p:ph type="title" idx="4294967295"/>
          </p:nvPr>
        </p:nvSpPr>
        <p:spPr>
          <a:xfrm>
            <a:off x="586740" y="328871"/>
            <a:ext cx="11018520" cy="553998"/>
          </a:xfrm>
        </p:spPr>
        <p:txBody>
          <a:bodyPr vert="horz" wrap="square" lIns="0" tIns="0" rIns="0" bIns="0" rtlCol="0" anchor="b">
            <a:spAutoFit/>
          </a:bodyPr>
          <a:lstStyle/>
          <a:p>
            <a:r>
              <a:rPr lang="en-US" dirty="0"/>
              <a:t>DALL E 2/3</a:t>
            </a:r>
          </a:p>
        </p:txBody>
      </p:sp>
      <p:pic>
        <p:nvPicPr>
          <p:cNvPr id="10" name="Picture 9" descr="DALL-E 2">
            <a:extLst>
              <a:ext uri="{FF2B5EF4-FFF2-40B4-BE49-F238E27FC236}">
                <a16:creationId xmlns:a16="http://schemas.microsoft.com/office/drawing/2014/main" id="{32F8A3C4-FE67-5B07-DCB3-BDCA15C0487B}"/>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744496" y="1910001"/>
            <a:ext cx="1476386" cy="438153"/>
          </a:xfrm>
          <a:prstGeom prst="rect">
            <a:avLst/>
          </a:prstGeom>
        </p:spPr>
      </p:pic>
      <p:sp>
        <p:nvSpPr>
          <p:cNvPr id="5" name="TextBox 4">
            <a:extLst>
              <a:ext uri="{FF2B5EF4-FFF2-40B4-BE49-F238E27FC236}">
                <a16:creationId xmlns:a16="http://schemas.microsoft.com/office/drawing/2014/main" id="{20E70777-1530-FC46-E9AA-9976DD104B5B}"/>
              </a:ext>
            </a:extLst>
          </p:cNvPr>
          <p:cNvSpPr txBox="1"/>
          <p:nvPr/>
        </p:nvSpPr>
        <p:spPr>
          <a:xfrm>
            <a:off x="492760" y="2844225"/>
            <a:ext cx="329184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srgbClr val="FFFFFF"/>
                </a:solidFill>
                <a:effectLst/>
                <a:uLnTx/>
                <a:uFillTx/>
                <a:ea typeface="+mn-ea"/>
                <a:cs typeface="+mn-cs"/>
              </a:rPr>
              <a:t>An astronaut riding a horse in a photorealistic style</a:t>
            </a:r>
          </a:p>
        </p:txBody>
      </p:sp>
      <p:sp>
        <p:nvSpPr>
          <p:cNvPr id="9" name="TextBox 8">
            <a:extLst>
              <a:ext uri="{FF2B5EF4-FFF2-40B4-BE49-F238E27FC236}">
                <a16:creationId xmlns:a16="http://schemas.microsoft.com/office/drawing/2014/main" id="{DB2FE0C4-7185-ACEB-A363-013513AC4AA5}"/>
              </a:ext>
            </a:extLst>
          </p:cNvPr>
          <p:cNvSpPr txBox="1"/>
          <p:nvPr/>
        </p:nvSpPr>
        <p:spPr>
          <a:xfrm>
            <a:off x="4524907" y="2844225"/>
            <a:ext cx="3145154"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srgbClr val="FFFFFF"/>
                </a:solidFill>
                <a:effectLst/>
                <a:uLnTx/>
                <a:uFillTx/>
                <a:ea typeface="+mn-ea"/>
                <a:cs typeface="+mn-cs"/>
              </a:rPr>
              <a:t>Teddy bear working on new AI research on the moon in 1980</a:t>
            </a:r>
          </a:p>
        </p:txBody>
      </p:sp>
      <p:sp>
        <p:nvSpPr>
          <p:cNvPr id="7" name="TextBox 6">
            <a:extLst>
              <a:ext uri="{FF2B5EF4-FFF2-40B4-BE49-F238E27FC236}">
                <a16:creationId xmlns:a16="http://schemas.microsoft.com/office/drawing/2014/main" id="{B67CF301-FE4F-D6F0-CF28-EBBDBA27BC30}"/>
              </a:ext>
            </a:extLst>
          </p:cNvPr>
          <p:cNvSpPr txBox="1"/>
          <p:nvPr/>
        </p:nvSpPr>
        <p:spPr>
          <a:xfrm>
            <a:off x="8479376" y="2844225"/>
            <a:ext cx="3153824"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srgbClr val="FFFFFF"/>
                </a:solidFill>
                <a:effectLst/>
                <a:uLnTx/>
                <a:uFillTx/>
                <a:ea typeface="+mn-ea"/>
                <a:cs typeface="+mn-cs"/>
              </a:rPr>
              <a:t>A bowl of soup that looks like a monster knitted out of wool</a:t>
            </a:r>
          </a:p>
        </p:txBody>
      </p:sp>
    </p:spTree>
    <p:extLst>
      <p:ext uri="{BB962C8B-B14F-4D97-AF65-F5344CB8AC3E}">
        <p14:creationId xmlns:p14="http://schemas.microsoft.com/office/powerpoint/2010/main" val="193489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9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4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4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95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05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3C0234F6-4232-AF1F-168F-D8CAEBAE438C}"/>
              </a:ext>
            </a:extLst>
          </p:cNvPr>
          <p:cNvSpPr txBox="1"/>
          <p:nvPr/>
        </p:nvSpPr>
        <p:spPr>
          <a:xfrm>
            <a:off x="1878046" y="2888289"/>
            <a:ext cx="8618504" cy="1107996"/>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rPr>
              <a:t>Go to Azure AI Studio </a:t>
            </a:r>
          </a:p>
        </p:txBody>
      </p:sp>
      <p:sp>
        <p:nvSpPr>
          <p:cNvPr id="2" name="Rectangle 1">
            <a:extLst>
              <a:ext uri="{FF2B5EF4-FFF2-40B4-BE49-F238E27FC236}">
                <a16:creationId xmlns:a16="http://schemas.microsoft.com/office/drawing/2014/main" id="{1F3FF16A-8A36-6C31-CD06-01E1997ACC87}"/>
              </a:ext>
              <a:ext uri="{C183D7F6-B498-43B3-948B-1728B52AA6E4}">
                <adec:decorative xmlns:adec="http://schemas.microsoft.com/office/drawing/2017/decorative" val="1"/>
              </a:ext>
            </a:extLst>
          </p:cNvPr>
          <p:cNvSpPr/>
          <p:nvPr/>
        </p:nvSpPr>
        <p:spPr bwMode="auto">
          <a:xfrm>
            <a:off x="1881877" y="1915183"/>
            <a:ext cx="1072466" cy="7987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588624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9D8741-A83C-6C81-D73A-11B138F1811B}"/>
              </a:ext>
              <a:ext uri="{C183D7F6-B498-43B3-948B-1728B52AA6E4}">
                <adec:decorative xmlns:adec="http://schemas.microsoft.com/office/drawing/2017/decorative" val="0"/>
              </a:ext>
            </a:extLst>
          </p:cNvPr>
          <p:cNvSpPr>
            <a:spLocks noGrp="1"/>
          </p:cNvSpPr>
          <p:nvPr>
            <p:ph type="title"/>
          </p:nvPr>
        </p:nvSpPr>
        <p:spPr>
          <a:xfrm>
            <a:off x="559688" y="438150"/>
            <a:ext cx="11018520" cy="5539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Plan for today</a:t>
            </a:r>
          </a:p>
        </p:txBody>
      </p:sp>
      <p:graphicFrame>
        <p:nvGraphicFramePr>
          <p:cNvPr id="15" name="Table 14">
            <a:extLst>
              <a:ext uri="{FF2B5EF4-FFF2-40B4-BE49-F238E27FC236}">
                <a16:creationId xmlns:a16="http://schemas.microsoft.com/office/drawing/2014/main" id="{84150A2C-4C62-4140-1567-92F5DF78F770}"/>
              </a:ext>
            </a:extLst>
          </p:cNvPr>
          <p:cNvGraphicFramePr>
            <a:graphicFrameLocks noGrp="1"/>
          </p:cNvGraphicFramePr>
          <p:nvPr>
            <p:extLst>
              <p:ext uri="{D42A27DB-BD31-4B8C-83A1-F6EECF244321}">
                <p14:modId xmlns:p14="http://schemas.microsoft.com/office/powerpoint/2010/main" val="1691370217"/>
              </p:ext>
            </p:extLst>
          </p:nvPr>
        </p:nvGraphicFramePr>
        <p:xfrm>
          <a:off x="559688" y="1376891"/>
          <a:ext cx="9936862" cy="3947373"/>
        </p:xfrm>
        <a:graphic>
          <a:graphicData uri="http://schemas.openxmlformats.org/drawingml/2006/table">
            <a:tbl>
              <a:tblPr firstRow="1" bandRow="1">
                <a:tableStyleId>{5DA37D80-6434-44D0-A028-1B22A696006F}</a:tableStyleId>
              </a:tblPr>
              <a:tblGrid>
                <a:gridCol w="3056269">
                  <a:extLst>
                    <a:ext uri="{9D8B030D-6E8A-4147-A177-3AD203B41FA5}">
                      <a16:colId xmlns:a16="http://schemas.microsoft.com/office/drawing/2014/main" val="3040910774"/>
                    </a:ext>
                  </a:extLst>
                </a:gridCol>
                <a:gridCol w="6880593">
                  <a:extLst>
                    <a:ext uri="{9D8B030D-6E8A-4147-A177-3AD203B41FA5}">
                      <a16:colId xmlns:a16="http://schemas.microsoft.com/office/drawing/2014/main" val="3466044119"/>
                    </a:ext>
                  </a:extLst>
                </a:gridCol>
              </a:tblGrid>
              <a:tr h="509059">
                <a:tc>
                  <a:txBody>
                    <a:bodyPr/>
                    <a:lstStyle/>
                    <a:p>
                      <a:r>
                        <a:rPr lang="en-US"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Time </a:t>
                      </a:r>
                      <a:endParaRPr lang="en-NL"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solidFill>
                      <a:srgbClr val="FFC000"/>
                    </a:solidFill>
                  </a:tcPr>
                </a:tc>
                <a:tc>
                  <a:txBody>
                    <a:bodyPr/>
                    <a:lstStyle/>
                    <a:p>
                      <a:r>
                        <a:rPr lang="en-US"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Topic </a:t>
                      </a:r>
                      <a:endParaRPr lang="en-NL"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solidFill>
                      <a:srgbClr val="FFC000"/>
                    </a:solidFill>
                  </a:tcPr>
                </a:tc>
                <a:extLst>
                  <a:ext uri="{0D108BD9-81ED-4DB2-BD59-A6C34878D82A}">
                    <a16:rowId xmlns:a16="http://schemas.microsoft.com/office/drawing/2014/main" val="361527618"/>
                  </a:ext>
                </a:extLst>
              </a:tr>
              <a:tr h="471594">
                <a:tc>
                  <a:txBody>
                    <a:bodyPr/>
                    <a:lstStyle/>
                    <a:p>
                      <a:pPr algn="l"/>
                      <a:r>
                        <a:rPr lang="en-US" sz="1400" b="0" dirty="0">
                          <a:latin typeface="Roboto" panose="02000000000000000000" pitchFamily="2" charset="0"/>
                          <a:ea typeface="Roboto" panose="02000000000000000000" pitchFamily="2" charset="0"/>
                          <a:cs typeface="Roboto" panose="02000000000000000000" pitchFamily="2" charset="0"/>
                        </a:rPr>
                        <a:t>09:30 – 10:00</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Introduction and setting expectation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851995610"/>
                  </a:ext>
                </a:extLst>
              </a:tr>
              <a:tr h="370840">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10:00 – 11:00</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Emerging architectures for </a:t>
                      </a:r>
                      <a:r>
                        <a:rPr lang="en-US" sz="1400" b="0" dirty="0" err="1">
                          <a:latin typeface="Roboto" panose="02000000000000000000" pitchFamily="2" charset="0"/>
                          <a:ea typeface="Roboto" panose="02000000000000000000" pitchFamily="2" charset="0"/>
                          <a:cs typeface="Roboto" panose="02000000000000000000" pitchFamily="2" charset="0"/>
                        </a:rPr>
                        <a:t>GenAI</a:t>
                      </a:r>
                      <a:r>
                        <a:rPr lang="en-US" sz="1400" b="0" dirty="0">
                          <a:latin typeface="Roboto" panose="02000000000000000000" pitchFamily="2" charset="0"/>
                          <a:ea typeface="Roboto" panose="02000000000000000000" pitchFamily="2" charset="0"/>
                          <a:cs typeface="Roboto" panose="02000000000000000000" pitchFamily="2" charset="0"/>
                        </a:rPr>
                        <a:t> applications and the corresponding organization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52190084"/>
                  </a:ext>
                </a:extLst>
              </a:tr>
              <a:tr h="370840">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11:00 – 11:15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Break</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111230057"/>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latin typeface="Roboto" panose="02000000000000000000" pitchFamily="2" charset="0"/>
                          <a:ea typeface="Roboto" panose="02000000000000000000" pitchFamily="2" charset="0"/>
                          <a:cs typeface="Roboto" panose="02000000000000000000" pitchFamily="2" charset="0"/>
                        </a:rPr>
                        <a:t>11:15 – 12:15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latin typeface="Roboto" panose="02000000000000000000" pitchFamily="2" charset="0"/>
                          <a:ea typeface="Roboto" panose="02000000000000000000" pitchFamily="2" charset="0"/>
                          <a:cs typeface="Roboto" panose="02000000000000000000" pitchFamily="2" charset="0"/>
                        </a:rPr>
                        <a:t>Use case ideation and brainstorming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164852273"/>
                  </a:ext>
                </a:extLst>
              </a:tr>
              <a:tr h="370840">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12:15 – 13: 15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Lunch Break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472124005"/>
                  </a:ext>
                </a:extLst>
              </a:tr>
              <a:tr h="370840">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13:15 – 14:00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Intro to Azure OpenAI, Prompt Engineering &amp; Demos</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676719594"/>
                  </a:ext>
                </a:extLst>
              </a:tr>
              <a:tr h="370840">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14:00 –  15:00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Lab #1 - Hands-on with Prompt Engineering Exercises</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902840876"/>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latin typeface="Roboto" panose="02000000000000000000" pitchFamily="2" charset="0"/>
                          <a:ea typeface="Roboto" panose="02000000000000000000" pitchFamily="2" charset="0"/>
                          <a:cs typeface="Roboto" panose="02000000000000000000" pitchFamily="2" charset="0"/>
                        </a:rPr>
                        <a:t>15:00 –  16:00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it-IT" sz="1400" b="0" dirty="0">
                          <a:latin typeface="Roboto" panose="02000000000000000000" pitchFamily="2" charset="0"/>
                          <a:ea typeface="Roboto" panose="02000000000000000000" pitchFamily="2" charset="0"/>
                          <a:cs typeface="Roboto" panose="02000000000000000000" pitchFamily="2" charset="0"/>
                        </a:rPr>
                        <a:t>Intro to AI Orchestration</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6106408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latin typeface="Roboto" panose="02000000000000000000" pitchFamily="2" charset="0"/>
                          <a:ea typeface="Roboto" panose="02000000000000000000" pitchFamily="2" charset="0"/>
                          <a:cs typeface="Roboto" panose="02000000000000000000" pitchFamily="2" charset="0"/>
                        </a:rPr>
                        <a:t>15:00 –  17:00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400" b="0" dirty="0">
                          <a:latin typeface="Roboto" panose="02000000000000000000" pitchFamily="2" charset="0"/>
                          <a:ea typeface="Roboto" panose="02000000000000000000" pitchFamily="2" charset="0"/>
                          <a:cs typeface="Roboto" panose="02000000000000000000" pitchFamily="2" charset="0"/>
                        </a:rPr>
                        <a:t>LangChain fundamentals and use cases   </a:t>
                      </a:r>
                      <a:endParaRPr lang="en-NL" sz="1400" b="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701136407"/>
                  </a:ext>
                </a:extLst>
              </a:tr>
            </a:tbl>
          </a:graphicData>
        </a:graphic>
      </p:graphicFrame>
    </p:spTree>
    <p:extLst>
      <p:ext uri="{BB962C8B-B14F-4D97-AF65-F5344CB8AC3E}">
        <p14:creationId xmlns:p14="http://schemas.microsoft.com/office/powerpoint/2010/main" val="24229052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9D8741-A83C-6C81-D73A-11B138F1811B}"/>
              </a:ext>
              <a:ext uri="{C183D7F6-B498-43B3-948B-1728B52AA6E4}">
                <adec:decorative xmlns:adec="http://schemas.microsoft.com/office/drawing/2017/decorative" val="0"/>
              </a:ext>
            </a:extLst>
          </p:cNvPr>
          <p:cNvSpPr>
            <a:spLocks noGrp="1"/>
          </p:cNvSpPr>
          <p:nvPr>
            <p:ph type="title"/>
          </p:nvPr>
        </p:nvSpPr>
        <p:spPr>
          <a:xfrm>
            <a:off x="559688" y="438150"/>
            <a:ext cx="11018520" cy="5539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Plan for day 02 and day 03</a:t>
            </a:r>
          </a:p>
        </p:txBody>
      </p:sp>
      <p:sp>
        <p:nvSpPr>
          <p:cNvPr id="3" name="TextBox 2">
            <a:extLst>
              <a:ext uri="{FF2B5EF4-FFF2-40B4-BE49-F238E27FC236}">
                <a16:creationId xmlns:a16="http://schemas.microsoft.com/office/drawing/2014/main" id="{36A5E6FF-47ED-DA55-FB0F-02F4C1B8E00F}"/>
              </a:ext>
            </a:extLst>
          </p:cNvPr>
          <p:cNvSpPr txBox="1"/>
          <p:nvPr/>
        </p:nvSpPr>
        <p:spPr>
          <a:xfrm>
            <a:off x="1196239" y="940374"/>
            <a:ext cx="9745417" cy="5767156"/>
          </a:xfrm>
          <a:prstGeom prst="rect">
            <a:avLst/>
          </a:prstGeom>
          <a:noFill/>
        </p:spPr>
        <p:txBody>
          <a:bodyPr wrap="square">
            <a:spAutoFit/>
          </a:bodyPr>
          <a:lstStyle/>
          <a:p>
            <a:pPr marL="0" marR="0" lvl="0" indent="0" algn="l" defTabSz="914367" rtl="0" eaLnBrk="1" fontAlgn="auto" latinLnBrk="0" hangingPunct="1">
              <a:lnSpc>
                <a:spcPct val="107000"/>
              </a:lnSpc>
              <a:spcBef>
                <a:spcPts val="0"/>
              </a:spcBef>
              <a:spcAft>
                <a:spcPts val="800"/>
              </a:spcAft>
              <a:buClrTx/>
              <a:buSzPts val="1000"/>
              <a:buFontTx/>
              <a:buNone/>
              <a:tabLst>
                <a:tab pos="457200" algn="l"/>
              </a:tabLst>
              <a:defRPr/>
            </a:pPr>
            <a:r>
              <a:rPr kumimoji="0" lang="en-NL" sz="2800" b="1" i="0" u="none" strike="noStrike" kern="0" cap="none" spc="0" normalizeH="0" baseline="0" noProof="0" dirty="0">
                <a:ln>
                  <a:noFill/>
                </a:ln>
                <a:solidFill>
                  <a:srgbClr val="FFB900"/>
                </a:solidFill>
                <a:effectLst/>
                <a:uLnTx/>
                <a:uFillTx/>
                <a:latin typeface="Roboto" panose="02000000000000000000" pitchFamily="2" charset="0"/>
                <a:ea typeface="Roboto" panose="02000000000000000000" pitchFamily="2" charset="0"/>
                <a:cs typeface="Roboto" panose="02000000000000000000" pitchFamily="2" charset="0"/>
              </a:rPr>
              <a:t>Day 2:</a:t>
            </a:r>
            <a:endParaRPr kumimoji="0" lang="en-US" sz="2800" b="1" i="0" u="none" strike="noStrike" kern="100" cap="none" spc="0" normalizeH="0" baseline="0" noProof="0" dirty="0">
              <a:ln>
                <a:noFill/>
              </a:ln>
              <a:solidFill>
                <a:srgbClr val="FFB900"/>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914367" rtl="0" eaLnBrk="1" fontAlgn="auto" latinLnBrk="0" hangingPunct="1">
              <a:lnSpc>
                <a:spcPct val="107000"/>
              </a:lnSpc>
              <a:spcBef>
                <a:spcPts val="0"/>
              </a:spcBef>
              <a:spcAft>
                <a:spcPts val="800"/>
              </a:spcAft>
              <a:buClrTx/>
              <a:buSzPts val="1000"/>
              <a:buFontTx/>
              <a:buNone/>
              <a:tabLst>
                <a:tab pos="457200" algn="l"/>
              </a:tabLst>
              <a:defRPr/>
            </a:pPr>
            <a:endParaRPr kumimoji="0" lang="en-US" sz="1600" b="0" i="0" u="none" strike="noStrike" kern="1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endParaRPr>
          </a:p>
          <a:p>
            <a:pPr marL="742933" marR="0" lvl="1" indent="-285750" algn="l" defTabSz="914367" rtl="0" eaLnBrk="1" fontAlgn="auto" latinLnBrk="0" hangingPunct="1">
              <a:lnSpc>
                <a:spcPct val="107000"/>
              </a:lnSpc>
              <a:spcBef>
                <a:spcPts val="0"/>
              </a:spcBef>
              <a:spcAft>
                <a:spcPts val="800"/>
              </a:spcAft>
              <a:buClrTx/>
              <a:buSzPts val="1000"/>
              <a:buFont typeface="Arial" panose="020B0604020202020204" pitchFamily="34" charset="0"/>
              <a:buChar char="•"/>
              <a:tabLst>
                <a:tab pos="457200" algn="l"/>
              </a:tabLst>
              <a:defRPr/>
            </a:pPr>
            <a:r>
              <a:rPr kumimoji="0" lang="en-NL"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rPr>
              <a:t>Load and Enrich Multiple File Types with Azure Cognitive Search</a:t>
            </a:r>
            <a:endParaRPr kumimoji="0" lang="en-NL" sz="1600" b="0" i="0" u="none" strike="noStrike" kern="1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endParaRPr>
          </a:p>
          <a:p>
            <a:pPr marL="742933" marR="0" lvl="1" indent="-285750" algn="l" defTabSz="914367" rtl="0" eaLnBrk="1" fontAlgn="auto" latinLnBrk="0" hangingPunct="1">
              <a:lnSpc>
                <a:spcPct val="107000"/>
              </a:lnSpc>
              <a:spcBef>
                <a:spcPts val="0"/>
              </a:spcBef>
              <a:spcAft>
                <a:spcPts val="800"/>
              </a:spcAft>
              <a:buClrTx/>
              <a:buSzPts val="1000"/>
              <a:buFont typeface="Arial" panose="020B0604020202020204" pitchFamily="34" charset="0"/>
              <a:buChar char="•"/>
              <a:tabLst>
                <a:tab pos="457200" algn="l"/>
              </a:tabLst>
              <a:defRPr/>
            </a:pPr>
            <a:r>
              <a:rPr kumimoji="0" lang="en-NL"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rPr>
              <a:t>Load CSVs (One-to-Many) to Azure Cognitive Search</a:t>
            </a:r>
            <a:endParaRPr kumimoji="0" lang="en-NL" sz="1600" b="0" i="0" u="none" strike="noStrike" kern="1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endParaRPr>
          </a:p>
          <a:p>
            <a:pPr marL="742933" marR="0" lvl="1" indent="-285750" algn="l" defTabSz="914367" rtl="0" eaLnBrk="1" fontAlgn="auto" latinLnBrk="0" hangingPunct="1">
              <a:lnSpc>
                <a:spcPct val="107000"/>
              </a:lnSpc>
              <a:spcBef>
                <a:spcPts val="0"/>
              </a:spcBef>
              <a:spcAft>
                <a:spcPts val="800"/>
              </a:spcAft>
              <a:buClrTx/>
              <a:buSzPts val="1000"/>
              <a:buFont typeface="Arial" panose="020B0604020202020204" pitchFamily="34" charset="0"/>
              <a:buChar char="•"/>
              <a:tabLst>
                <a:tab pos="457200" algn="l"/>
              </a:tabLst>
              <a:defRPr/>
            </a:pPr>
            <a:r>
              <a:rPr kumimoji="0" lang="en-NL"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rPr>
              <a:t>Handling Complex/Large Documents</a:t>
            </a:r>
            <a:endParaRPr kumimoji="0" lang="en-US"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endParaRPr>
          </a:p>
          <a:p>
            <a:pPr marL="742933" marR="0" lvl="1" indent="-285750" algn="l" defTabSz="914367" rtl="0" eaLnBrk="1" fontAlgn="auto" latinLnBrk="0" hangingPunct="1">
              <a:lnSpc>
                <a:spcPct val="107000"/>
              </a:lnSpc>
              <a:spcBef>
                <a:spcPts val="0"/>
              </a:spcBef>
              <a:spcAft>
                <a:spcPts val="800"/>
              </a:spcAft>
              <a:buClrTx/>
              <a:buSzPts val="1000"/>
              <a:buFont typeface="Arial" panose="020B0604020202020204" pitchFamily="34" charset="0"/>
              <a:buChar char="•"/>
              <a:tabLst>
                <a:tab pos="457200" algn="l"/>
              </a:tabLst>
              <a:defRPr/>
            </a:pPr>
            <a:r>
              <a:rPr kumimoji="0" lang="en-US"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rPr>
              <a:t>Building a Retrieval  Augmented Generation System (Advanced RAG)</a:t>
            </a:r>
            <a:br>
              <a:rPr kumimoji="0" lang="en-NL"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rPr>
            </a:br>
            <a:endParaRPr kumimoji="0" lang="en-US"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914367" rtl="0" eaLnBrk="1" fontAlgn="auto" latinLnBrk="0" hangingPunct="1">
              <a:lnSpc>
                <a:spcPct val="107000"/>
              </a:lnSpc>
              <a:spcBef>
                <a:spcPts val="0"/>
              </a:spcBef>
              <a:spcAft>
                <a:spcPts val="800"/>
              </a:spcAft>
              <a:buClrTx/>
              <a:buSzPts val="1000"/>
              <a:buFontTx/>
              <a:buNone/>
              <a:tabLst>
                <a:tab pos="457200" algn="l"/>
              </a:tabLst>
              <a:defRPr/>
            </a:pPr>
            <a:r>
              <a:rPr kumimoji="0" lang="en-NL" sz="2400" b="1" i="0" u="none" strike="noStrike" kern="0" cap="none" spc="0" normalizeH="0" baseline="0" noProof="0" dirty="0">
                <a:ln>
                  <a:noFill/>
                </a:ln>
                <a:solidFill>
                  <a:srgbClr val="FFB900"/>
                </a:solidFill>
                <a:effectLst/>
                <a:uLnTx/>
                <a:uFillTx/>
                <a:latin typeface="Roboto" panose="02000000000000000000" pitchFamily="2" charset="0"/>
                <a:ea typeface="Roboto" panose="02000000000000000000" pitchFamily="2" charset="0"/>
                <a:cs typeface="Roboto" panose="02000000000000000000" pitchFamily="2" charset="0"/>
              </a:rPr>
              <a:t>Day 3:</a:t>
            </a:r>
            <a:endParaRPr kumimoji="0" lang="en-NL" sz="2400" b="1" i="0" u="none" strike="noStrike" kern="100" cap="none" spc="0" normalizeH="0" baseline="0" noProof="0" dirty="0">
              <a:ln>
                <a:noFill/>
              </a:ln>
              <a:solidFill>
                <a:srgbClr val="FFB900"/>
              </a:solidFill>
              <a:effectLst/>
              <a:uLnTx/>
              <a:uFillTx/>
              <a:latin typeface="Roboto" panose="02000000000000000000" pitchFamily="2" charset="0"/>
              <a:ea typeface="Roboto" panose="02000000000000000000" pitchFamily="2" charset="0"/>
              <a:cs typeface="Roboto" panose="02000000000000000000" pitchFamily="2" charset="0"/>
            </a:endParaRPr>
          </a:p>
          <a:p>
            <a:pPr marL="742933" marR="0" lvl="1" indent="-285750" algn="l" defTabSz="914367" rtl="0" eaLnBrk="1" fontAlgn="auto" latinLnBrk="0" hangingPunct="1">
              <a:lnSpc>
                <a:spcPct val="107000"/>
              </a:lnSpc>
              <a:spcBef>
                <a:spcPts val="0"/>
              </a:spcBef>
              <a:spcAft>
                <a:spcPts val="800"/>
              </a:spcAft>
              <a:buClrTx/>
              <a:buSzPts val="1000"/>
              <a:buFont typeface="Arial" panose="020B0604020202020204" pitchFamily="34" charset="0"/>
              <a:buChar char="•"/>
              <a:tabLst>
                <a:tab pos="457200" algn="l"/>
              </a:tabLst>
              <a:defRPr/>
            </a:pPr>
            <a:r>
              <a:rPr kumimoji="0" lang="en-NL"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rPr>
              <a:t>Understanding Memory in LLMs</a:t>
            </a:r>
            <a:endParaRPr kumimoji="0" lang="en-NL" sz="1600" b="0" i="0" u="none" strike="noStrike" kern="1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endParaRPr>
          </a:p>
          <a:p>
            <a:pPr marL="742933" marR="0" lvl="1" indent="-285750" algn="l" defTabSz="914367" rtl="0" eaLnBrk="1" fontAlgn="auto" latinLnBrk="0" hangingPunct="1">
              <a:lnSpc>
                <a:spcPct val="107000"/>
              </a:lnSpc>
              <a:spcBef>
                <a:spcPts val="0"/>
              </a:spcBef>
              <a:spcAft>
                <a:spcPts val="800"/>
              </a:spcAft>
              <a:buClrTx/>
              <a:buSzPts val="1000"/>
              <a:buFont typeface="Arial" panose="020B0604020202020204" pitchFamily="34" charset="0"/>
              <a:buChar char="•"/>
              <a:tabLst>
                <a:tab pos="457200" algn="l"/>
              </a:tabLst>
              <a:defRPr/>
            </a:pPr>
            <a:r>
              <a:rPr kumimoji="0" lang="en-NL"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rPr>
              <a:t>Q&amp;A against Tabular Data from a CSV File (Experimental)</a:t>
            </a:r>
            <a:endParaRPr kumimoji="0" lang="en-NL" sz="1600" b="0" i="0" u="none" strike="noStrike" kern="1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endParaRPr>
          </a:p>
          <a:p>
            <a:pPr marL="742933" marR="0" lvl="1" indent="-285750" algn="l" defTabSz="914367" rtl="0" eaLnBrk="1" fontAlgn="auto" latinLnBrk="0" hangingPunct="1">
              <a:lnSpc>
                <a:spcPct val="107000"/>
              </a:lnSpc>
              <a:spcBef>
                <a:spcPts val="0"/>
              </a:spcBef>
              <a:spcAft>
                <a:spcPts val="800"/>
              </a:spcAft>
              <a:buClrTx/>
              <a:buSzPts val="1000"/>
              <a:buFont typeface="Arial" panose="020B0604020202020204" pitchFamily="34" charset="0"/>
              <a:buChar char="•"/>
              <a:tabLst>
                <a:tab pos="457200" algn="l"/>
              </a:tabLst>
              <a:defRPr/>
            </a:pPr>
            <a:r>
              <a:rPr kumimoji="0" lang="en-NL"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rPr>
              <a:t>Q&amp;A against a SQL Database (Azure SQL, Azure Fabric, Synapse, SQL Managed Instance, etc.)</a:t>
            </a:r>
            <a:endParaRPr kumimoji="0" lang="en-US" sz="1600" b="0" i="0" u="none" strike="noStrike" kern="1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endParaRPr>
          </a:p>
          <a:p>
            <a:pPr marL="742933" marR="0" lvl="1" indent="-285750" algn="l" defTabSz="914367" rtl="0" eaLnBrk="1" fontAlgn="auto" latinLnBrk="0" hangingPunct="1">
              <a:lnSpc>
                <a:spcPct val="107000"/>
              </a:lnSpc>
              <a:spcBef>
                <a:spcPts val="0"/>
              </a:spcBef>
              <a:spcAft>
                <a:spcPts val="800"/>
              </a:spcAft>
              <a:buClrTx/>
              <a:buSzPts val="1000"/>
              <a:buFont typeface="Arial" panose="020B0604020202020204" pitchFamily="34" charset="0"/>
              <a:buChar char="•"/>
              <a:tabLst>
                <a:tab pos="457200" algn="l"/>
              </a:tabLst>
              <a:defRPr/>
            </a:pPr>
            <a:r>
              <a:rPr kumimoji="0" lang="en-NL"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rPr>
              <a:t>Smart Agents</a:t>
            </a:r>
            <a:br>
              <a:rPr kumimoji="0" lang="en-NL"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rPr>
            </a:br>
            <a:br>
              <a:rPr kumimoji="0" lang="en-NL" sz="1800" b="0" i="0" u="none" strike="noStrike" kern="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rPr>
            </a:br>
            <a:endParaRPr kumimoji="0" lang="en-NL"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770071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a:cxnSpLocks/>
          </p:cNvCxnSpPr>
          <p:nvPr/>
        </p:nvCxnSpPr>
        <p:spPr>
          <a:xfrm>
            <a:off x="7009670" y="1957015"/>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a:cxnSpLocks/>
          </p:cNvCxnSpPr>
          <p:nvPr/>
        </p:nvCxnSpPr>
        <p:spPr>
          <a:xfrm>
            <a:off x="7009670" y="3554443"/>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a:cxnSpLocks/>
          </p:cNvCxnSpPr>
          <p:nvPr/>
        </p:nvCxnSpPr>
        <p:spPr>
          <a:xfrm>
            <a:off x="7009670" y="5151871"/>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0"/>
              </a:ext>
            </a:extLst>
          </p:cNvPr>
          <p:cNvSpPr/>
          <p:nvPr/>
        </p:nvSpPr>
        <p:spPr bwMode="auto">
          <a:xfrm>
            <a:off x="584200" y="604303"/>
            <a:ext cx="4515730" cy="5655969"/>
          </a:xfrm>
          <a:prstGeom prst="roundRect">
            <a:avLst>
              <a:gd name="adj" fmla="val 226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Artificial Intelligence</a:t>
            </a:r>
          </a:p>
          <a:p>
            <a:pPr defTabSz="914400">
              <a:defRPr/>
            </a:pPr>
            <a:endParaRPr lang="en-AU" sz="2000" b="1">
              <a:gradFill>
                <a:gsLst>
                  <a:gs pos="2917">
                    <a:srgbClr val="FFFFFF"/>
                  </a:gs>
                  <a:gs pos="30000">
                    <a:srgbClr val="FFFFFF"/>
                  </a:gs>
                </a:gsLst>
                <a:lin ang="5400000" scaled="0"/>
              </a:gradFill>
              <a:latin typeface="+mj-lt"/>
            </a:endParaRPr>
          </a:p>
        </p:txBody>
      </p:sp>
      <p:grpSp>
        <p:nvGrpSpPr>
          <p:cNvPr id="16" name="Group 15" descr="1956">
            <a:extLst>
              <a:ext uri="{FF2B5EF4-FFF2-40B4-BE49-F238E27FC236}">
                <a16:creationId xmlns:a16="http://schemas.microsoft.com/office/drawing/2014/main" id="{4A6D7B8E-6AC3-577D-CA58-C912EB417553}"/>
              </a:ext>
            </a:extLst>
          </p:cNvPr>
          <p:cNvGrpSpPr/>
          <p:nvPr/>
        </p:nvGrpSpPr>
        <p:grpSpPr>
          <a:xfrm>
            <a:off x="6284371" y="604303"/>
            <a:ext cx="477254" cy="365740"/>
            <a:chOff x="5857905" y="-477659"/>
            <a:chExt cx="477254" cy="365740"/>
          </a:xfrm>
        </p:grpSpPr>
        <p:sp>
          <p:nvSpPr>
            <p:cNvPr id="9" name="Freeform: Shape 8">
              <a:extLst>
                <a:ext uri="{FF2B5EF4-FFF2-40B4-BE49-F238E27FC236}">
                  <a16:creationId xmlns:a16="http://schemas.microsoft.com/office/drawing/2014/main" id="{90FCD4DC-2C71-E4BF-4F32-33CB47D8E8F7}"/>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1956</a:t>
              </a:r>
              <a:endParaRPr lang="en-US" sz="1400" b="1"/>
            </a:p>
          </p:txBody>
        </p:sp>
        <p:sp>
          <p:nvSpPr>
            <p:cNvPr id="10" name="Freeform: Shape 9">
              <a:extLst>
                <a:ext uri="{FF2B5EF4-FFF2-40B4-BE49-F238E27FC236}">
                  <a16:creationId xmlns:a16="http://schemas.microsoft.com/office/drawing/2014/main" id="{A63BDCEE-AAC0-1606-DD74-444B237D4C56}"/>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09670" y="604303"/>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1"/>
                </a:solidFill>
                <a:effectLst/>
                <a:uLnTx/>
                <a:uFillTx/>
                <a:latin typeface="+mj-lt"/>
                <a:ea typeface="+mn-ea"/>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the field of computer science that seeks to create intelligent machines that can replicate or exceed human intelligence</a:t>
            </a: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0"/>
              </a:ext>
            </a:extLst>
          </p:cNvPr>
          <p:cNvSpPr/>
          <p:nvPr/>
        </p:nvSpPr>
        <p:spPr bwMode="auto">
          <a:xfrm>
            <a:off x="1245381" y="1726942"/>
            <a:ext cx="3780693" cy="4455961"/>
          </a:xfrm>
          <a:prstGeom prst="roundRect">
            <a:avLst>
              <a:gd name="adj" fmla="val 3938"/>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Machine Learning</a:t>
            </a:r>
          </a:p>
          <a:p>
            <a:pPr defTabSz="914400">
              <a:defRPr/>
            </a:pPr>
            <a:endParaRPr lang="en-AU" sz="2000" b="1">
              <a:gradFill>
                <a:gsLst>
                  <a:gs pos="2917">
                    <a:srgbClr val="FFFFFF"/>
                  </a:gs>
                  <a:gs pos="30000">
                    <a:srgbClr val="FFFFFF"/>
                  </a:gs>
                </a:gsLst>
                <a:lin ang="5400000" scaled="0"/>
              </a:gradFill>
              <a:latin typeface="+mj-lt"/>
            </a:endParaRPr>
          </a:p>
        </p:txBody>
      </p:sp>
      <p:grpSp>
        <p:nvGrpSpPr>
          <p:cNvPr id="17" name="Group 16" descr="1997">
            <a:extLst>
              <a:ext uri="{FF2B5EF4-FFF2-40B4-BE49-F238E27FC236}">
                <a16:creationId xmlns:a16="http://schemas.microsoft.com/office/drawing/2014/main" id="{B2549BA4-5C19-FD39-E10B-756B4CCAA4D3}"/>
              </a:ext>
            </a:extLst>
          </p:cNvPr>
          <p:cNvGrpSpPr/>
          <p:nvPr/>
        </p:nvGrpSpPr>
        <p:grpSpPr>
          <a:xfrm>
            <a:off x="6284371" y="2201730"/>
            <a:ext cx="477254" cy="365740"/>
            <a:chOff x="5857905" y="-477659"/>
            <a:chExt cx="477254" cy="365740"/>
          </a:xfrm>
        </p:grpSpPr>
        <p:sp>
          <p:nvSpPr>
            <p:cNvPr id="18" name="Freeform: Shape 17">
              <a:extLst>
                <a:ext uri="{FF2B5EF4-FFF2-40B4-BE49-F238E27FC236}">
                  <a16:creationId xmlns:a16="http://schemas.microsoft.com/office/drawing/2014/main" id="{5C95FAC2-C0C7-765C-5C3A-4B30FAAAEDB2}"/>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1997</a:t>
              </a:r>
              <a:endParaRPr lang="en-US" sz="1400" b="1"/>
            </a:p>
          </p:txBody>
        </p:sp>
        <p:sp>
          <p:nvSpPr>
            <p:cNvPr id="19" name="Freeform: Shape 18">
              <a:extLst>
                <a:ext uri="{FF2B5EF4-FFF2-40B4-BE49-F238E27FC236}">
                  <a16:creationId xmlns:a16="http://schemas.microsoft.com/office/drawing/2014/main" id="{02BA69C5-7710-8004-EF52-95C875789F84}"/>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09670" y="2201731"/>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chemeClr val="accent1"/>
                </a:solidFill>
                <a:latin typeface="+mj-lt"/>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subset of AI that enables machines to learn from existing data and improve upon that data to make decisions or predictions</a:t>
            </a: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a:gradFill>
                  <a:gsLst>
                    <a:gs pos="2917">
                      <a:srgbClr val="FFFFFF"/>
                    </a:gs>
                    <a:gs pos="30000">
                      <a:srgbClr val="FFFFFF"/>
                    </a:gs>
                  </a:gsLst>
                  <a:lin ang="5400000" scaled="0"/>
                </a:gradFill>
                <a:latin typeface="+mj-lt"/>
              </a:rPr>
              <a:t>Deep Learning</a:t>
            </a:r>
          </a:p>
          <a:p>
            <a:pPr defTabSz="914400">
              <a:defRPr/>
            </a:pPr>
            <a:endParaRPr lang="en-AU" sz="2000" b="1">
              <a:gradFill>
                <a:gsLst>
                  <a:gs pos="2917">
                    <a:srgbClr val="FFFFFF"/>
                  </a:gs>
                  <a:gs pos="30000">
                    <a:srgbClr val="FFFFFF"/>
                  </a:gs>
                </a:gsLst>
                <a:lin ang="5400000" scaled="0"/>
              </a:gradFill>
              <a:latin typeface="+mj-lt"/>
            </a:endParaRPr>
          </a:p>
        </p:txBody>
      </p:sp>
      <p:grpSp>
        <p:nvGrpSpPr>
          <p:cNvPr id="20" name="Group 19" descr="2017">
            <a:extLst>
              <a:ext uri="{FF2B5EF4-FFF2-40B4-BE49-F238E27FC236}">
                <a16:creationId xmlns:a16="http://schemas.microsoft.com/office/drawing/2014/main" id="{95455144-D04B-53F3-92C7-5390526C0EAF}"/>
              </a:ext>
            </a:extLst>
          </p:cNvPr>
          <p:cNvGrpSpPr/>
          <p:nvPr/>
        </p:nvGrpSpPr>
        <p:grpSpPr>
          <a:xfrm>
            <a:off x="6284371" y="3799157"/>
            <a:ext cx="477254" cy="365740"/>
            <a:chOff x="5857905" y="-477659"/>
            <a:chExt cx="477254" cy="365740"/>
          </a:xfrm>
        </p:grpSpPr>
        <p:sp>
          <p:nvSpPr>
            <p:cNvPr id="21" name="Freeform: Shape 20">
              <a:extLst>
                <a:ext uri="{FF2B5EF4-FFF2-40B4-BE49-F238E27FC236}">
                  <a16:creationId xmlns:a16="http://schemas.microsoft.com/office/drawing/2014/main" id="{DEAAF4CB-C37E-4587-DC99-10C90E14EDAA}"/>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2017</a:t>
              </a:r>
              <a:endParaRPr lang="en-US" sz="1400" b="1"/>
            </a:p>
          </p:txBody>
        </p:sp>
        <p:sp>
          <p:nvSpPr>
            <p:cNvPr id="26" name="Freeform: Shape 25">
              <a:extLst>
                <a:ext uri="{FF2B5EF4-FFF2-40B4-BE49-F238E27FC236}">
                  <a16:creationId xmlns:a16="http://schemas.microsoft.com/office/drawing/2014/main" id="{EDFCAF8A-FAD4-8331-F2E7-B136E75E78C8}"/>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09670" y="3799159"/>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chemeClr val="accent1"/>
                </a:solidFill>
                <a:latin typeface="+mj-lt"/>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ea typeface="+mn-ea"/>
              </a:rPr>
              <a:t>a machine learning technique in which layers of neural networks are used to process data and make decisions</a:t>
            </a:r>
          </a:p>
        </p:txBody>
      </p:sp>
      <p:sp>
        <p:nvSpPr>
          <p:cNvPr id="57" name="Title 56">
            <a:extLst>
              <a:ext uri="{FF2B5EF4-FFF2-40B4-BE49-F238E27FC236}">
                <a16:creationId xmlns:a16="http://schemas.microsoft.com/office/drawing/2014/main" id="{6D03F0C4-8CF1-D030-36AE-E896EA6A7BAB}"/>
              </a:ext>
              <a:ext uri="{C183D7F6-B498-43B3-948B-1728B52AA6E4}">
                <adec:decorative xmlns:adec="http://schemas.microsoft.com/office/drawing/2017/decorative" val="0"/>
              </a:ext>
            </a:extLst>
          </p:cNvPr>
          <p:cNvSpPr>
            <a:spLocks noGrp="1"/>
          </p:cNvSpPr>
          <p:nvPr>
            <p:ph type="title" idx="4294967295"/>
          </p:nvPr>
        </p:nvSpPr>
        <p:spPr bwMode="auto">
          <a:xfrm>
            <a:off x="2560711" y="5417324"/>
            <a:ext cx="2310985" cy="587755"/>
          </a:xfrm>
          <a:prstGeom prst="roundRect">
            <a:avLst>
              <a:gd name="adj" fmla="val 15905"/>
            </a:avLst>
          </a:prstGeom>
          <a:solidFill>
            <a:srgbClr val="FFC000"/>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chemeClr val="bg1"/>
                </a:solidFill>
                <a:effectLst/>
                <a:uLnTx/>
                <a:uFillTx/>
                <a:latin typeface="+mj-lt"/>
                <a:ea typeface="+mn-ea"/>
                <a:cs typeface="+mn-cs"/>
              </a:rPr>
              <a:t>Generative AI</a:t>
            </a:r>
          </a:p>
        </p:txBody>
      </p:sp>
      <p:grpSp>
        <p:nvGrpSpPr>
          <p:cNvPr id="27" name="Group 26" descr="2021">
            <a:extLst>
              <a:ext uri="{FF2B5EF4-FFF2-40B4-BE49-F238E27FC236}">
                <a16:creationId xmlns:a16="http://schemas.microsoft.com/office/drawing/2014/main" id="{004E52ED-6037-0E93-A9B3-4969A8787F63}"/>
              </a:ext>
            </a:extLst>
          </p:cNvPr>
          <p:cNvGrpSpPr/>
          <p:nvPr/>
        </p:nvGrpSpPr>
        <p:grpSpPr>
          <a:xfrm>
            <a:off x="6284371" y="5396584"/>
            <a:ext cx="477254" cy="365740"/>
            <a:chOff x="5857905" y="-477659"/>
            <a:chExt cx="477254" cy="365740"/>
          </a:xfrm>
        </p:grpSpPr>
        <p:sp>
          <p:nvSpPr>
            <p:cNvPr id="41" name="Freeform: Shape 40">
              <a:extLst>
                <a:ext uri="{FF2B5EF4-FFF2-40B4-BE49-F238E27FC236}">
                  <a16:creationId xmlns:a16="http://schemas.microsoft.com/office/drawing/2014/main" id="{F8032004-1EA0-F574-06DF-D1657452CB06}"/>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a:ln>
                    <a:noFill/>
                  </a:ln>
                  <a:solidFill>
                    <a:srgbClr val="FFFFFF"/>
                  </a:solidFill>
                  <a:effectLst/>
                  <a:uLnTx/>
                  <a:uFillTx/>
                  <a:ea typeface="+mn-ea"/>
                  <a:cs typeface="+mn-cs"/>
                </a:rPr>
                <a:t>2021</a:t>
              </a:r>
              <a:endParaRPr lang="en-US" sz="1400" b="1"/>
            </a:p>
          </p:txBody>
        </p:sp>
        <p:sp>
          <p:nvSpPr>
            <p:cNvPr id="45" name="Freeform: Shape 44">
              <a:extLst>
                <a:ext uri="{FF2B5EF4-FFF2-40B4-BE49-F238E27FC236}">
                  <a16:creationId xmlns:a16="http://schemas.microsoft.com/office/drawing/2014/main" id="{B4B12AD8-9751-AF59-D68A-7E55851A2DE3}"/>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09670" y="5396584"/>
            <a:ext cx="4599718"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rgbClr val="FFC000"/>
                </a:solidFill>
                <a:latin typeface="+mj-lt"/>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ea typeface="+mn-ea"/>
              </a:rPr>
              <a:t>Create new written, visual, and auditory content given prompts or existing data.</a:t>
            </a:r>
            <a:endParaRPr kumimoji="0" lang="en-US" sz="2400" b="0" i="0" u="none" strike="noStrike" kern="1200" cap="none" spc="0" normalizeH="0" baseline="0" noProof="0" dirty="0">
              <a:ln>
                <a:noFill/>
              </a:ln>
              <a:solidFill>
                <a:srgbClr val="0078D4">
                  <a:lumMod val="60000"/>
                  <a:lumOff val="40000"/>
                </a:srgbClr>
              </a:solidFill>
              <a:effectLst/>
              <a:uLnTx/>
              <a:uFillTx/>
              <a:ea typeface="+mn-ea"/>
            </a:endParaRPr>
          </a:p>
        </p:txBody>
      </p:sp>
    </p:spTree>
    <p:extLst>
      <p:ext uri="{BB962C8B-B14F-4D97-AF65-F5344CB8AC3E}">
        <p14:creationId xmlns:p14="http://schemas.microsoft.com/office/powerpoint/2010/main" val="3067558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P spid="3" grpId="0" animBg="1"/>
      <p:bldP spid="34" grpId="0"/>
      <p:bldP spid="4" grpId="0" animBg="1"/>
      <p:bldP spid="40" grpId="0"/>
      <p:bldP spid="57" grpId="0" animBg="1"/>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algn="ctr" defTabSz="914400"/>
              <a:r>
                <a:rPr lang="en-US" sz="400" b="1" kern="0">
                  <a:solidFill>
                    <a:schemeClr val="bg1"/>
                  </a:solidFill>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chemeClr val="bg1"/>
                  </a:solidFill>
                  <a:effectLst/>
                  <a:uLnTx/>
                  <a:uFillTx/>
                  <a:cs typeface="+mn-cs"/>
                </a:rPr>
                <a:t>PLAYING </a:t>
              </a:r>
              <a:r>
                <a:rPr kumimoji="0" lang="en-US" altLang="zh-CN" sz="400" b="1" i="0" u="none" strike="noStrike" kern="0" cap="none" spc="0" normalizeH="0" baseline="0" noProof="0">
                  <a:ln>
                    <a:noFill/>
                  </a:ln>
                  <a:solidFill>
                    <a:schemeClr val="bg1"/>
                  </a:solidFill>
                  <a:effectLst/>
                  <a:uLnTx/>
                  <a:uFillTx/>
                  <a:ea typeface="等线" panose="02010600030101010101" pitchFamily="2" charset="-122"/>
                  <a:cs typeface="+mn-cs"/>
                </a:rPr>
                <a:t>SOCCER</a:t>
              </a:r>
              <a:endParaRPr kumimoji="0" lang="en-US" sz="400" b="1" i="0" u="none" strike="noStrike" kern="0" cap="none" spc="0" normalizeH="0" baseline="0" noProof="0">
                <a:ln>
                  <a:noFill/>
                </a:ln>
                <a:solidFill>
                  <a:schemeClr val="bg1"/>
                </a:solidFill>
                <a:effectLst/>
                <a:uLnTx/>
                <a:uFillTx/>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i="0" u="none" strike="noStrike" kern="0" cap="none" spc="0" normalizeH="0" baseline="0" noProof="0">
                  <a:ln>
                    <a:noFill/>
                  </a:ln>
                  <a:solidFill>
                    <a:schemeClr val="bg1"/>
                  </a:solidFill>
                  <a:effectLst/>
                  <a:uLnTx/>
                  <a:uFillTx/>
                  <a:ea typeface="等线" panose="02010600030101010101" pitchFamily="2" charset="-122"/>
                  <a:cs typeface="+mn-cs"/>
                </a:rPr>
                <a:t>EAGLE</a:t>
              </a:r>
              <a:endParaRPr kumimoji="0" lang="en-US" sz="300" i="0" u="none" strike="noStrike" kern="0" cap="none" spc="0" normalizeH="0" baseline="0" noProof="0">
                <a:ln>
                  <a:noFill/>
                </a:ln>
                <a:solidFill>
                  <a:schemeClr val="bg1"/>
                </a:solidFill>
                <a:effectLst/>
                <a:uLnTx/>
                <a:uFillTx/>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i="0" u="none" strike="noStrike" kern="0" cap="none" spc="0" normalizeH="0" baseline="0" noProof="0">
                <a:ln>
                  <a:noFill/>
                </a:ln>
                <a:solidFill>
                  <a:prstClr val="white"/>
                </a:solidFill>
                <a:effectLst/>
                <a:uLnTx/>
                <a:uFillTx/>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i="0" u="none" strike="noStrike" kern="0" cap="none" spc="0" normalizeH="0" baseline="0" noProof="0">
                  <a:ln>
                    <a:noFill/>
                  </a:ln>
                  <a:solidFill>
                    <a:schemeClr val="bg1"/>
                  </a:solidFill>
                  <a:effectLst/>
                  <a:uLnTx/>
                  <a:uFillTx/>
                  <a:ea typeface="等线" panose="02010600030101010101" pitchFamily="2" charset="-122"/>
                  <a:cs typeface="+mn-cs"/>
                </a:rPr>
                <a:t>EAGLE</a:t>
              </a:r>
              <a:endParaRPr kumimoji="0" lang="en-US" sz="400" i="0" u="none" strike="noStrike" kern="0" cap="none" spc="0" normalizeH="0" baseline="0" noProof="0">
                <a:ln>
                  <a:noFill/>
                </a:ln>
                <a:solidFill>
                  <a:schemeClr val="bg1"/>
                </a:solidFill>
                <a:effectLst/>
                <a:uLnTx/>
                <a:uFillTx/>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23">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solidFill>
              <a:schemeClr val="accent1"/>
            </a:solid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black"/>
                </a:solidFill>
                <a:effectLst/>
                <a:uLnTx/>
                <a:uFillTx/>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923330"/>
          </a:xfrm>
        </p:spPr>
        <p:txBody>
          <a:bodyPr/>
          <a:lstStyle/>
          <a:p>
            <a:r>
              <a:rPr lang="en-US"/>
              <a:t>Traditional model development</a:t>
            </a:r>
            <a:br>
              <a:rPr lang="en-US"/>
            </a:br>
            <a:r>
              <a:rPr lang="en-US" sz="2400">
                <a:solidFill>
                  <a:schemeClr val="accent1"/>
                </a:solidFill>
                <a:latin typeface="+mn-lt"/>
              </a:rPr>
              <a:t>High cost and slow deployment—each service is trained disjointly</a:t>
            </a:r>
            <a:endParaRPr lang="en-US">
              <a:solidFill>
                <a:schemeClr val="accent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27"/>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28"/>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29"/>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30"/>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31"/>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32"/>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33"/>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34"/>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mj-lt"/>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mj-lt"/>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Object Tracking</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Entities</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a:ln>
                  <a:noFill/>
                </a:ln>
                <a:solidFill>
                  <a:prstClr val="white"/>
                </a:solidFill>
                <a:effectLst/>
                <a:uLnTx/>
                <a:uFillTx/>
                <a:ea typeface="等线" panose="02010600030101010101" pitchFamily="2" charset="-122"/>
                <a:cs typeface="Arial" panose="020B0604020202020204" pitchFamily="34" charset="0"/>
              </a:rPr>
              <a:t>Topics</a:t>
            </a:r>
            <a:endParaRPr kumimoji="0" lang="en-US" sz="1200" i="0" u="none" strike="noStrike" kern="0" cap="none" spc="0" normalizeH="0" baseline="0" noProof="0">
              <a:ln>
                <a:noFill/>
              </a:ln>
              <a:solidFill>
                <a:prstClr val="white"/>
              </a:solidFill>
              <a:effectLst/>
              <a:uLnTx/>
              <a:uFillTx/>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INDIVIDUAL MODEL </a:t>
            </a:r>
            <a:br>
              <a:rPr kumimoji="0" lang="en-US" sz="1200" b="1" i="0" u="none" strike="noStrike" kern="0" cap="none" spc="0" normalizeH="0" baseline="0" noProof="0">
                <a:ln>
                  <a:noFill/>
                </a:ln>
                <a:solidFill>
                  <a:prstClr val="white"/>
                </a:solidFill>
                <a:effectLst/>
                <a:uLnTx/>
                <a:uFillTx/>
                <a:latin typeface="+mj-lt"/>
                <a:ea typeface="+mn-ea"/>
                <a:cs typeface="+mn-cs"/>
              </a:rPr>
            </a:br>
            <a:r>
              <a:rPr kumimoji="0" lang="en-US" sz="1200" b="1" i="0" u="none" strike="noStrike" kern="0" cap="none" spc="0" normalizeH="0" baseline="0" noProof="0">
                <a:ln>
                  <a:noFill/>
                </a:ln>
                <a:solidFill>
                  <a:schemeClr val="accent1"/>
                </a:solidFill>
                <a:effectLst/>
                <a:uLnTx/>
                <a:uFillTx/>
                <a:latin typeface="+mj-lt"/>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solidFill>
            <a:schemeClr val="accent2"/>
          </a:solidFill>
          <a:ln w="1270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Classification Model</a:t>
            </a: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Detection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Tracking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Action </a:t>
            </a:r>
            <a:b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b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solidFill>
            <a:schemeClr val="accent2"/>
          </a:solidFill>
          <a:ln w="19050" cap="flat" cmpd="sng" algn="ctr">
            <a:noFill/>
            <a:prstDash val="solid"/>
            <a:miter lim="800000"/>
          </a:ln>
          <a:effectLst/>
        </p:spPr>
        <p:txBody>
          <a:bodyPr lIns="0" tIns="0" rIns="0" b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effectLst/>
                <a:uLnTx/>
                <a:uFillTx/>
                <a:ea typeface="+mn-ea"/>
                <a:cs typeface="Times New Roman" panose="02020603050405020304" pitchFamily="18"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mj-lt"/>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1"/>
                </a:solidFill>
                <a:latin typeface="+mj-lt"/>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Action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Entity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Topic </a:t>
            </a:r>
            <a:br>
              <a:rPr kumimoji="0" lang="en-US" sz="1200" i="0" u="none" strike="noStrike" kern="0" cap="none" spc="0" normalizeH="0" baseline="0" noProof="0">
                <a:ln>
                  <a:noFill/>
                </a:ln>
                <a:effectLst/>
                <a:uLnTx/>
                <a:uFillTx/>
                <a:ea typeface="+mn-ea"/>
                <a:cs typeface="Segoe UI Semibold" panose="020B0702040204020203" pitchFamily="34" charset="0"/>
              </a:rPr>
            </a:br>
            <a:r>
              <a:rPr kumimoji="0" lang="en-US" sz="1200" i="0" u="none" strike="noStrike" kern="0" cap="none" spc="0" normalizeH="0" baseline="0" noProof="0">
                <a:ln>
                  <a:noFill/>
                </a:ln>
                <a:effectLst/>
                <a:uLnTx/>
                <a:uFillTx/>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7A2836-CABD-6E4A-DF36-ADDF1A3DACED}"/>
              </a:ext>
            </a:extLst>
          </p:cNvPr>
          <p:cNvSpPr>
            <a:spLocks noGrp="1"/>
          </p:cNvSpPr>
          <p:nvPr>
            <p:ph type="title"/>
          </p:nvPr>
        </p:nvSpPr>
        <p:spPr>
          <a:xfrm>
            <a:off x="588263" y="457200"/>
            <a:ext cx="11018520" cy="553998"/>
          </a:xfrm>
        </p:spPr>
        <p:txBody>
          <a:bodyPr/>
          <a:lstStyle/>
          <a:p>
            <a:r>
              <a:rPr lang="en-US"/>
              <a:t>Foundation Models</a:t>
            </a:r>
          </a:p>
        </p:txBody>
      </p:sp>
      <p:grpSp>
        <p:nvGrpSpPr>
          <p:cNvPr id="112" name="Group 111" descr="Foundation model diagram">
            <a:extLst>
              <a:ext uri="{FF2B5EF4-FFF2-40B4-BE49-F238E27FC236}">
                <a16:creationId xmlns:a16="http://schemas.microsoft.com/office/drawing/2014/main" id="{B8C4A91A-1DDA-831A-D209-8CC503B59D59}"/>
              </a:ext>
            </a:extLst>
          </p:cNvPr>
          <p:cNvGrpSpPr/>
          <p:nvPr/>
        </p:nvGrpSpPr>
        <p:grpSpPr>
          <a:xfrm>
            <a:off x="932041" y="685800"/>
            <a:ext cx="10327918" cy="5586501"/>
            <a:chOff x="932041" y="685800"/>
            <a:chExt cx="10327918" cy="5586501"/>
          </a:xfrm>
        </p:grpSpPr>
        <p:sp>
          <p:nvSpPr>
            <p:cNvPr id="73" name="Rectangle: Rounded Corners 72">
              <a:extLst>
                <a:ext uri="{FF2B5EF4-FFF2-40B4-BE49-F238E27FC236}">
                  <a16:creationId xmlns:a16="http://schemas.microsoft.com/office/drawing/2014/main" id="{602FD540-E7F4-76B3-83C0-B86FD20E147A}"/>
                </a:ext>
              </a:extLst>
            </p:cNvPr>
            <p:cNvSpPr/>
            <p:nvPr/>
          </p:nvSpPr>
          <p:spPr>
            <a:xfrm>
              <a:off x="8495162" y="1166081"/>
              <a:ext cx="2764797" cy="5106220"/>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4" name="Rectangle: Rounded Corners 73">
              <a:extLst>
                <a:ext uri="{FF2B5EF4-FFF2-40B4-BE49-F238E27FC236}">
                  <a16:creationId xmlns:a16="http://schemas.microsoft.com/office/drawing/2014/main" id="{8D7AE4DE-B18A-6B09-431F-BAED8DB6D7DB}"/>
                </a:ext>
              </a:extLst>
            </p:cNvPr>
            <p:cNvSpPr/>
            <p:nvPr/>
          </p:nvSpPr>
          <p:spPr>
            <a:xfrm>
              <a:off x="932041" y="2174129"/>
              <a:ext cx="2234309" cy="3006106"/>
            </a:xfrm>
            <a:prstGeom prst="round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5" name="Rectangle: Rounded Corners 74">
              <a:extLst>
                <a:ext uri="{FF2B5EF4-FFF2-40B4-BE49-F238E27FC236}">
                  <a16:creationId xmlns:a16="http://schemas.microsoft.com/office/drawing/2014/main" id="{FB183571-07E1-A000-E73B-BC92524ACAB1}"/>
                </a:ext>
              </a:extLst>
            </p:cNvPr>
            <p:cNvSpPr/>
            <p:nvPr/>
          </p:nvSpPr>
          <p:spPr>
            <a:xfrm>
              <a:off x="932041" y="1684171"/>
              <a:ext cx="218188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Data</a:t>
              </a:r>
            </a:p>
          </p:txBody>
        </p:sp>
        <p:sp>
          <p:nvSpPr>
            <p:cNvPr id="76" name="Rectangle: Rounded Corners 75">
              <a:extLst>
                <a:ext uri="{FF2B5EF4-FFF2-40B4-BE49-F238E27FC236}">
                  <a16:creationId xmlns:a16="http://schemas.microsoft.com/office/drawing/2014/main" id="{15E6A31D-D084-03DF-BC01-4E2452E93BBA}"/>
                </a:ext>
              </a:extLst>
            </p:cNvPr>
            <p:cNvSpPr/>
            <p:nvPr/>
          </p:nvSpPr>
          <p:spPr>
            <a:xfrm>
              <a:off x="1033739" y="250248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Text</a:t>
              </a:r>
            </a:p>
          </p:txBody>
        </p:sp>
        <p:sp>
          <p:nvSpPr>
            <p:cNvPr id="77" name="Rectangle: Rounded Corners 76">
              <a:extLst>
                <a:ext uri="{FF2B5EF4-FFF2-40B4-BE49-F238E27FC236}">
                  <a16:creationId xmlns:a16="http://schemas.microsoft.com/office/drawing/2014/main" id="{09CC111F-47CC-0F4B-359B-03F40C195193}"/>
                </a:ext>
              </a:extLst>
            </p:cNvPr>
            <p:cNvSpPr/>
            <p:nvPr/>
          </p:nvSpPr>
          <p:spPr>
            <a:xfrm>
              <a:off x="1033739" y="3019039"/>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Images</a:t>
              </a:r>
            </a:p>
          </p:txBody>
        </p:sp>
        <p:sp>
          <p:nvSpPr>
            <p:cNvPr id="78" name="Rectangle: Rounded Corners 77">
              <a:extLst>
                <a:ext uri="{FF2B5EF4-FFF2-40B4-BE49-F238E27FC236}">
                  <a16:creationId xmlns:a16="http://schemas.microsoft.com/office/drawing/2014/main" id="{AE445FE4-90EF-D31E-A828-4358FA86F6E7}"/>
                </a:ext>
              </a:extLst>
            </p:cNvPr>
            <p:cNvSpPr/>
            <p:nvPr/>
          </p:nvSpPr>
          <p:spPr>
            <a:xfrm>
              <a:off x="1033739" y="3511272"/>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Speech</a:t>
              </a:r>
            </a:p>
          </p:txBody>
        </p:sp>
        <p:sp>
          <p:nvSpPr>
            <p:cNvPr id="79" name="Rectangle: Rounded Corners 78">
              <a:extLst>
                <a:ext uri="{FF2B5EF4-FFF2-40B4-BE49-F238E27FC236}">
                  <a16:creationId xmlns:a16="http://schemas.microsoft.com/office/drawing/2014/main" id="{FB325283-0CC4-56CF-6D4D-1B6845924BED}"/>
                </a:ext>
              </a:extLst>
            </p:cNvPr>
            <p:cNvSpPr/>
            <p:nvPr/>
          </p:nvSpPr>
          <p:spPr>
            <a:xfrm>
              <a:off x="1033739" y="400123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Structured Data</a:t>
              </a:r>
            </a:p>
          </p:txBody>
        </p:sp>
        <p:sp>
          <p:nvSpPr>
            <p:cNvPr id="80" name="Rectangle: Rounded Corners 79">
              <a:extLst>
                <a:ext uri="{FF2B5EF4-FFF2-40B4-BE49-F238E27FC236}">
                  <a16:creationId xmlns:a16="http://schemas.microsoft.com/office/drawing/2014/main" id="{5FBD05E3-9475-1636-A5DC-5F585132F7D4}"/>
                </a:ext>
              </a:extLst>
            </p:cNvPr>
            <p:cNvSpPr/>
            <p:nvPr/>
          </p:nvSpPr>
          <p:spPr>
            <a:xfrm>
              <a:off x="1033739" y="450246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3d Signals</a:t>
              </a:r>
            </a:p>
          </p:txBody>
        </p:sp>
        <p:sp>
          <p:nvSpPr>
            <p:cNvPr id="81" name="Rectangle: Rounded Corners 80">
              <a:extLst>
                <a:ext uri="{FF2B5EF4-FFF2-40B4-BE49-F238E27FC236}">
                  <a16:creationId xmlns:a16="http://schemas.microsoft.com/office/drawing/2014/main" id="{5554EEC4-4E7A-A4AC-5A3A-F7467F79C4FE}"/>
                </a:ext>
              </a:extLst>
            </p:cNvPr>
            <p:cNvSpPr/>
            <p:nvPr/>
          </p:nvSpPr>
          <p:spPr>
            <a:xfrm>
              <a:off x="8495161" y="685800"/>
              <a:ext cx="2764796" cy="380961"/>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Tasks</a:t>
              </a:r>
            </a:p>
          </p:txBody>
        </p:sp>
        <p:sp>
          <p:nvSpPr>
            <p:cNvPr id="82" name="Rectangle: Rounded Corners 81">
              <a:extLst>
                <a:ext uri="{FF2B5EF4-FFF2-40B4-BE49-F238E27FC236}">
                  <a16:creationId xmlns:a16="http://schemas.microsoft.com/office/drawing/2014/main" id="{428E25A8-7C7B-00F7-DA03-61F14B9F3EC6}"/>
                </a:ext>
              </a:extLst>
            </p:cNvPr>
            <p:cNvSpPr/>
            <p:nvPr/>
          </p:nvSpPr>
          <p:spPr>
            <a:xfrm>
              <a:off x="9294269" y="1254651"/>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Question and Answering</a:t>
              </a:r>
            </a:p>
          </p:txBody>
        </p:sp>
        <p:sp>
          <p:nvSpPr>
            <p:cNvPr id="83" name="Rectangle: Rounded Corners 82">
              <a:extLst>
                <a:ext uri="{FF2B5EF4-FFF2-40B4-BE49-F238E27FC236}">
                  <a16:creationId xmlns:a16="http://schemas.microsoft.com/office/drawing/2014/main" id="{1C3831DA-B8BE-9F6C-A653-E2F55FDA293C}"/>
                </a:ext>
              </a:extLst>
            </p:cNvPr>
            <p:cNvSpPr/>
            <p:nvPr/>
          </p:nvSpPr>
          <p:spPr>
            <a:xfrm>
              <a:off x="9294269" y="211137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Sentiment Analysis</a:t>
              </a:r>
            </a:p>
          </p:txBody>
        </p:sp>
        <p:sp>
          <p:nvSpPr>
            <p:cNvPr id="84" name="Rectangle: Rounded Corners 83">
              <a:extLst>
                <a:ext uri="{FF2B5EF4-FFF2-40B4-BE49-F238E27FC236}">
                  <a16:creationId xmlns:a16="http://schemas.microsoft.com/office/drawing/2014/main" id="{D4FE9070-E3CB-7915-C102-01F3B37E48D1}"/>
                </a:ext>
              </a:extLst>
            </p:cNvPr>
            <p:cNvSpPr/>
            <p:nvPr/>
          </p:nvSpPr>
          <p:spPr>
            <a:xfrm>
              <a:off x="9294269" y="2951417"/>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Information Extraction</a:t>
              </a:r>
            </a:p>
          </p:txBody>
        </p:sp>
        <p:sp>
          <p:nvSpPr>
            <p:cNvPr id="85" name="Rectangle: Rounded Corners 84">
              <a:extLst>
                <a:ext uri="{FF2B5EF4-FFF2-40B4-BE49-F238E27FC236}">
                  <a16:creationId xmlns:a16="http://schemas.microsoft.com/office/drawing/2014/main" id="{F780292A-B6BD-DA4F-9B13-2B5A8FE6BCFB}"/>
                </a:ext>
              </a:extLst>
            </p:cNvPr>
            <p:cNvSpPr/>
            <p:nvPr/>
          </p:nvSpPr>
          <p:spPr>
            <a:xfrm>
              <a:off x="9294269" y="378314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 Captioning</a:t>
              </a:r>
            </a:p>
          </p:txBody>
        </p:sp>
        <p:sp>
          <p:nvSpPr>
            <p:cNvPr id="86" name="Rectangle: Rounded Corners 85">
              <a:extLst>
                <a:ext uri="{FF2B5EF4-FFF2-40B4-BE49-F238E27FC236}">
                  <a16:creationId xmlns:a16="http://schemas.microsoft.com/office/drawing/2014/main" id="{D356E887-7A97-49C7-C988-977077C8192B}"/>
                </a:ext>
              </a:extLst>
            </p:cNvPr>
            <p:cNvSpPr/>
            <p:nvPr/>
          </p:nvSpPr>
          <p:spPr>
            <a:xfrm>
              <a:off x="9294269" y="4613644"/>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Object Recognition</a:t>
              </a:r>
            </a:p>
          </p:txBody>
        </p:sp>
        <p:sp>
          <p:nvSpPr>
            <p:cNvPr id="87" name="Rectangle: Rounded Corners 86">
              <a:extLst>
                <a:ext uri="{FF2B5EF4-FFF2-40B4-BE49-F238E27FC236}">
                  <a16:creationId xmlns:a16="http://schemas.microsoft.com/office/drawing/2014/main" id="{5E24133C-F095-171E-701C-4628DEB020D1}"/>
                </a:ext>
              </a:extLst>
            </p:cNvPr>
            <p:cNvSpPr/>
            <p:nvPr/>
          </p:nvSpPr>
          <p:spPr>
            <a:xfrm>
              <a:off x="3277953" y="3508942"/>
              <a:ext cx="113933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Training</a:t>
              </a:r>
            </a:p>
          </p:txBody>
        </p:sp>
        <p:sp>
          <p:nvSpPr>
            <p:cNvPr id="88" name="Rectangle: Rounded Corners 87">
              <a:extLst>
                <a:ext uri="{FF2B5EF4-FFF2-40B4-BE49-F238E27FC236}">
                  <a16:creationId xmlns:a16="http://schemas.microsoft.com/office/drawing/2014/main" id="{99DADE1E-8F16-4B48-F0D7-46206CA78F15}"/>
                </a:ext>
              </a:extLst>
            </p:cNvPr>
            <p:cNvSpPr/>
            <p:nvPr/>
          </p:nvSpPr>
          <p:spPr>
            <a:xfrm>
              <a:off x="6751236" y="3508941"/>
              <a:ext cx="157331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Adaptation</a:t>
              </a:r>
            </a:p>
          </p:txBody>
        </p:sp>
        <p:sp>
          <p:nvSpPr>
            <p:cNvPr id="89" name="Rectangle: Rounded Corners 88">
              <a:extLst>
                <a:ext uri="{FF2B5EF4-FFF2-40B4-BE49-F238E27FC236}">
                  <a16:creationId xmlns:a16="http://schemas.microsoft.com/office/drawing/2014/main" id="{BFFDBF76-F0B4-233D-B4D4-13FF73C13B6F}"/>
                </a:ext>
              </a:extLst>
            </p:cNvPr>
            <p:cNvSpPr/>
            <p:nvPr/>
          </p:nvSpPr>
          <p:spPr>
            <a:xfrm>
              <a:off x="4562715" y="2817635"/>
              <a:ext cx="1637105" cy="1822097"/>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Foundation Model</a:t>
              </a:r>
            </a:p>
          </p:txBody>
        </p:sp>
        <p:cxnSp>
          <p:nvCxnSpPr>
            <p:cNvPr id="90" name="Connector: Curved 89">
              <a:extLst>
                <a:ext uri="{FF2B5EF4-FFF2-40B4-BE49-F238E27FC236}">
                  <a16:creationId xmlns:a16="http://schemas.microsoft.com/office/drawing/2014/main" id="{0E401E9E-5D6B-B991-37D1-AEF36E89B5FF}"/>
                </a:ext>
              </a:extLst>
            </p:cNvPr>
            <p:cNvCxnSpPr>
              <a:cxnSpLocks/>
            </p:cNvCxnSpPr>
            <p:nvPr/>
          </p:nvCxnSpPr>
          <p:spPr>
            <a:xfrm flipV="1">
              <a:off x="6250849" y="1615756"/>
              <a:ext cx="2142042" cy="1261022"/>
            </a:xfrm>
            <a:prstGeom prst="curvedConnector3">
              <a:avLst/>
            </a:prstGeom>
            <a:noFill/>
            <a:ln w="6350" cap="flat" cmpd="sng" algn="ctr">
              <a:solidFill>
                <a:srgbClr val="5B9BD5"/>
              </a:solidFill>
              <a:prstDash val="solid"/>
              <a:miter lim="800000"/>
              <a:tailEnd type="triangle"/>
            </a:ln>
            <a:effectLst/>
          </p:spPr>
        </p:cxnSp>
        <p:cxnSp>
          <p:nvCxnSpPr>
            <p:cNvPr id="91" name="Connector: Curved 90">
              <a:extLst>
                <a:ext uri="{FF2B5EF4-FFF2-40B4-BE49-F238E27FC236}">
                  <a16:creationId xmlns:a16="http://schemas.microsoft.com/office/drawing/2014/main" id="{59ADEC3A-F91E-E91F-17B3-E913FA6D0D76}"/>
                </a:ext>
              </a:extLst>
            </p:cNvPr>
            <p:cNvCxnSpPr>
              <a:cxnSpLocks/>
            </p:cNvCxnSpPr>
            <p:nvPr/>
          </p:nvCxnSpPr>
          <p:spPr>
            <a:xfrm flipV="1">
              <a:off x="6250849" y="2423172"/>
              <a:ext cx="2142042" cy="710566"/>
            </a:xfrm>
            <a:prstGeom prst="curvedConnector3">
              <a:avLst/>
            </a:prstGeom>
            <a:noFill/>
            <a:ln w="6350" cap="flat" cmpd="sng" algn="ctr">
              <a:solidFill>
                <a:srgbClr val="5B9BD5"/>
              </a:solidFill>
              <a:prstDash val="solid"/>
              <a:miter lim="800000"/>
              <a:tailEnd type="triangle"/>
            </a:ln>
            <a:effectLst/>
          </p:spPr>
        </p:cxnSp>
        <p:sp>
          <p:nvSpPr>
            <p:cNvPr id="92" name="Rectangle: Rounded Corners 91">
              <a:extLst>
                <a:ext uri="{FF2B5EF4-FFF2-40B4-BE49-F238E27FC236}">
                  <a16:creationId xmlns:a16="http://schemas.microsoft.com/office/drawing/2014/main" id="{5637B39D-1120-EEFF-5DE0-9E99366382B3}"/>
                </a:ext>
              </a:extLst>
            </p:cNvPr>
            <p:cNvSpPr/>
            <p:nvPr/>
          </p:nvSpPr>
          <p:spPr>
            <a:xfrm>
              <a:off x="9285740" y="5419016"/>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Instruction Follow</a:t>
              </a:r>
            </a:p>
          </p:txBody>
        </p:sp>
        <p:cxnSp>
          <p:nvCxnSpPr>
            <p:cNvPr id="93" name="Connector: Curved 92">
              <a:extLst>
                <a:ext uri="{FF2B5EF4-FFF2-40B4-BE49-F238E27FC236}">
                  <a16:creationId xmlns:a16="http://schemas.microsoft.com/office/drawing/2014/main" id="{EE0B0EF8-AD73-4CFE-3F11-F766FD63E74C}"/>
                </a:ext>
              </a:extLst>
            </p:cNvPr>
            <p:cNvCxnSpPr>
              <a:cxnSpLocks/>
            </p:cNvCxnSpPr>
            <p:nvPr/>
          </p:nvCxnSpPr>
          <p:spPr>
            <a:xfrm flipV="1">
              <a:off x="6250849" y="3179876"/>
              <a:ext cx="2160713" cy="152906"/>
            </a:xfrm>
            <a:prstGeom prst="curvedConnector3">
              <a:avLst/>
            </a:prstGeom>
            <a:noFill/>
            <a:ln w="6350" cap="flat" cmpd="sng" algn="ctr">
              <a:solidFill>
                <a:srgbClr val="5B9BD5"/>
              </a:solidFill>
              <a:prstDash val="solid"/>
              <a:miter lim="800000"/>
              <a:tailEnd type="triangle"/>
            </a:ln>
            <a:effectLst/>
          </p:spPr>
        </p:cxnSp>
        <p:cxnSp>
          <p:nvCxnSpPr>
            <p:cNvPr id="94" name="Connector: Curved 93">
              <a:extLst>
                <a:ext uri="{FF2B5EF4-FFF2-40B4-BE49-F238E27FC236}">
                  <a16:creationId xmlns:a16="http://schemas.microsoft.com/office/drawing/2014/main" id="{39AB5E0C-69E8-B2BD-1EBB-9E7A163C51B1}"/>
                </a:ext>
              </a:extLst>
            </p:cNvPr>
            <p:cNvCxnSpPr>
              <a:cxnSpLocks/>
            </p:cNvCxnSpPr>
            <p:nvPr/>
          </p:nvCxnSpPr>
          <p:spPr>
            <a:xfrm>
              <a:off x="6283420" y="4023778"/>
              <a:ext cx="2080133" cy="111589"/>
            </a:xfrm>
            <a:prstGeom prst="curvedConnector3">
              <a:avLst/>
            </a:prstGeom>
            <a:noFill/>
            <a:ln w="6350" cap="flat" cmpd="sng" algn="ctr">
              <a:solidFill>
                <a:srgbClr val="5B9BD5"/>
              </a:solidFill>
              <a:prstDash val="solid"/>
              <a:miter lim="800000"/>
              <a:tailEnd type="triangle"/>
            </a:ln>
            <a:effectLst/>
          </p:spPr>
        </p:cxnSp>
        <p:cxnSp>
          <p:nvCxnSpPr>
            <p:cNvPr id="95" name="Connector: Curved 94">
              <a:extLst>
                <a:ext uri="{FF2B5EF4-FFF2-40B4-BE49-F238E27FC236}">
                  <a16:creationId xmlns:a16="http://schemas.microsoft.com/office/drawing/2014/main" id="{B20927F4-B423-A714-8E99-FBDC1D5D59B6}"/>
                </a:ext>
              </a:extLst>
            </p:cNvPr>
            <p:cNvCxnSpPr>
              <a:cxnSpLocks/>
            </p:cNvCxnSpPr>
            <p:nvPr/>
          </p:nvCxnSpPr>
          <p:spPr>
            <a:xfrm>
              <a:off x="6308941" y="4236754"/>
              <a:ext cx="2024143" cy="625510"/>
            </a:xfrm>
            <a:prstGeom prst="curvedConnector3">
              <a:avLst/>
            </a:prstGeom>
            <a:noFill/>
            <a:ln w="6350" cap="flat" cmpd="sng" algn="ctr">
              <a:solidFill>
                <a:srgbClr val="5B9BD5"/>
              </a:solidFill>
              <a:prstDash val="solid"/>
              <a:miter lim="800000"/>
              <a:tailEnd type="triangle"/>
            </a:ln>
            <a:effectLst/>
          </p:spPr>
        </p:cxnSp>
        <p:cxnSp>
          <p:nvCxnSpPr>
            <p:cNvPr id="96" name="Connector: Curved 95">
              <a:extLst>
                <a:ext uri="{FF2B5EF4-FFF2-40B4-BE49-F238E27FC236}">
                  <a16:creationId xmlns:a16="http://schemas.microsoft.com/office/drawing/2014/main" id="{C2188116-8905-2EA3-A70B-EE5E1212E78C}"/>
                </a:ext>
              </a:extLst>
            </p:cNvPr>
            <p:cNvCxnSpPr>
              <a:cxnSpLocks/>
            </p:cNvCxnSpPr>
            <p:nvPr/>
          </p:nvCxnSpPr>
          <p:spPr>
            <a:xfrm>
              <a:off x="6331429" y="4441600"/>
              <a:ext cx="1993126" cy="1154807"/>
            </a:xfrm>
            <a:prstGeom prst="curvedConnector3">
              <a:avLst/>
            </a:prstGeom>
            <a:noFill/>
            <a:ln w="6350" cap="flat" cmpd="sng" algn="ctr">
              <a:solidFill>
                <a:srgbClr val="5B9BD5"/>
              </a:solidFill>
              <a:prstDash val="solid"/>
              <a:miter lim="800000"/>
              <a:tailEnd type="triangle"/>
            </a:ln>
            <a:effectLst/>
          </p:spPr>
        </p:cxnSp>
        <p:pic>
          <p:nvPicPr>
            <p:cNvPr id="97" name="Picture 2">
              <a:extLst>
                <a:ext uri="{FF2B5EF4-FFF2-40B4-BE49-F238E27FC236}">
                  <a16:creationId xmlns:a16="http://schemas.microsoft.com/office/drawing/2014/main" id="{AA331FF1-ECD2-0517-BA1C-415A9D1A8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993" y="2457549"/>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a:extLst>
                <a:ext uri="{FF2B5EF4-FFF2-40B4-BE49-F238E27FC236}">
                  <a16:creationId xmlns:a16="http://schemas.microsoft.com/office/drawing/2014/main" id="{E0822BA6-8AC8-CD9F-281F-EE910329F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239" y="2990215"/>
              <a:ext cx="476686" cy="47668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a:extLst>
                <a:ext uri="{FF2B5EF4-FFF2-40B4-BE49-F238E27FC236}">
                  <a16:creationId xmlns:a16="http://schemas.microsoft.com/office/drawing/2014/main" id="{64037599-4107-E4E0-D849-B707F916C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360" y="3523414"/>
              <a:ext cx="380961" cy="38096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a:extLst>
                <a:ext uri="{FF2B5EF4-FFF2-40B4-BE49-F238E27FC236}">
                  <a16:creationId xmlns:a16="http://schemas.microsoft.com/office/drawing/2014/main" id="{28455E41-F403-44FC-410B-3FB0386848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041" y="3976888"/>
              <a:ext cx="382877" cy="3828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a:extLst>
                <a:ext uri="{FF2B5EF4-FFF2-40B4-BE49-F238E27FC236}">
                  <a16:creationId xmlns:a16="http://schemas.microsoft.com/office/drawing/2014/main" id="{84BC1DDD-4E41-9222-3F8E-9EFF14A9BD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9478" y="4450856"/>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a:extLst>
                <a:ext uri="{FF2B5EF4-FFF2-40B4-BE49-F238E27FC236}">
                  <a16:creationId xmlns:a16="http://schemas.microsoft.com/office/drawing/2014/main" id="{4E368928-FD92-43F7-F969-69A8AE0947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0683" y="3711656"/>
              <a:ext cx="773879" cy="77387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a:extLst>
                <a:ext uri="{FF2B5EF4-FFF2-40B4-BE49-F238E27FC236}">
                  <a16:creationId xmlns:a16="http://schemas.microsoft.com/office/drawing/2014/main" id="{779F5743-47D5-8EB2-DA45-667A4D0080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3871" y="3486893"/>
              <a:ext cx="405657" cy="40565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6">
              <a:extLst>
                <a:ext uri="{FF2B5EF4-FFF2-40B4-BE49-F238E27FC236}">
                  <a16:creationId xmlns:a16="http://schemas.microsoft.com/office/drawing/2014/main" id="{F83C0BA9-5EF3-11DD-623D-A4925014B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933" y="2217552"/>
              <a:ext cx="1060438" cy="106043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8">
              <a:extLst>
                <a:ext uri="{FF2B5EF4-FFF2-40B4-BE49-F238E27FC236}">
                  <a16:creationId xmlns:a16="http://schemas.microsoft.com/office/drawing/2014/main" id="{13D8A00C-0862-020A-D18A-FA999CEEF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9612" y="1358522"/>
              <a:ext cx="542386" cy="54238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0">
              <a:extLst>
                <a:ext uri="{FF2B5EF4-FFF2-40B4-BE49-F238E27FC236}">
                  <a16:creationId xmlns:a16="http://schemas.microsoft.com/office/drawing/2014/main" id="{B4433A92-F905-BFE7-F5AA-DD2D99A699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21905" y="2138183"/>
              <a:ext cx="569979" cy="56997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2">
              <a:extLst>
                <a:ext uri="{FF2B5EF4-FFF2-40B4-BE49-F238E27FC236}">
                  <a16:creationId xmlns:a16="http://schemas.microsoft.com/office/drawing/2014/main" id="{ADA867F6-EEEA-6277-48A5-69CFF7F57A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98577" y="2977073"/>
              <a:ext cx="678790" cy="67879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4">
              <a:extLst>
                <a:ext uri="{FF2B5EF4-FFF2-40B4-BE49-F238E27FC236}">
                  <a16:creationId xmlns:a16="http://schemas.microsoft.com/office/drawing/2014/main" id="{D2C2A051-3A49-F20A-6FD8-F3B7892AC3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4111" y="3873811"/>
              <a:ext cx="548549" cy="54854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6">
              <a:extLst>
                <a:ext uri="{FF2B5EF4-FFF2-40B4-BE49-F238E27FC236}">
                  <a16:creationId xmlns:a16="http://schemas.microsoft.com/office/drawing/2014/main" id="{EB70D919-1E00-1F8A-3FFF-698F7C5332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8640" y="4706697"/>
              <a:ext cx="492132" cy="49213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8">
              <a:extLst>
                <a:ext uri="{FF2B5EF4-FFF2-40B4-BE49-F238E27FC236}">
                  <a16:creationId xmlns:a16="http://schemas.microsoft.com/office/drawing/2014/main" id="{055EF103-BE27-4F47-2874-CB0B6CD9F0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66487" y="5483165"/>
              <a:ext cx="625511" cy="62551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Rounded Corners 110">
              <a:extLst>
                <a:ext uri="{FF2B5EF4-FFF2-40B4-BE49-F238E27FC236}">
                  <a16:creationId xmlns:a16="http://schemas.microsoft.com/office/drawing/2014/main" id="{D0A8C896-C552-32BE-2FD3-BD8E35027D45}"/>
                </a:ext>
              </a:extLst>
            </p:cNvPr>
            <p:cNvSpPr/>
            <p:nvPr/>
          </p:nvSpPr>
          <p:spPr>
            <a:xfrm>
              <a:off x="4422168" y="4456654"/>
              <a:ext cx="1918197" cy="470713"/>
            </a:xfrm>
            <a:prstGeom prst="roundRect">
              <a:avLst/>
            </a:prstGeom>
            <a:solidFill>
              <a:srgbClr val="FFC000"/>
            </a:soli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Transformer Model</a:t>
              </a:r>
            </a:p>
          </p:txBody>
        </p:sp>
      </p:grpSp>
    </p:spTree>
    <p:extLst>
      <p:ext uri="{BB962C8B-B14F-4D97-AF65-F5344CB8AC3E}">
        <p14:creationId xmlns:p14="http://schemas.microsoft.com/office/powerpoint/2010/main" val="30702107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852808" y="3103984"/>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cxnSp>
        <p:nvCxnSpPr>
          <p:cNvPr id="14" name="Straight Connector 13">
            <a:extLst>
              <a:ext uri="{FF2B5EF4-FFF2-40B4-BE49-F238E27FC236}">
                <a16:creationId xmlns:a16="http://schemas.microsoft.com/office/drawing/2014/main" id="{E40D361C-533A-6D3B-3A9A-8BA6493F5D08}"/>
              </a:ext>
              <a:ext uri="{C183D7F6-B498-43B3-948B-1728B52AA6E4}">
                <adec:decorative xmlns:adec="http://schemas.microsoft.com/office/drawing/2017/decorative" val="1"/>
              </a:ext>
            </a:extLst>
          </p:cNvPr>
          <p:cNvCxnSpPr>
            <a:cxnSpLocks/>
          </p:cNvCxnSpPr>
          <p:nvPr/>
        </p:nvCxnSpPr>
        <p:spPr>
          <a:xfrm>
            <a:off x="3822971" y="4448285"/>
            <a:ext cx="454605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BC9D8741-A83C-6C81-D73A-11B138F1811B}"/>
              </a:ext>
              <a:ext uri="{C183D7F6-B498-43B3-948B-1728B52AA6E4}">
                <adec:decorative xmlns:adec="http://schemas.microsoft.com/office/drawing/2017/decorative" val="0"/>
              </a:ext>
            </a:extLst>
          </p:cNvPr>
          <p:cNvSpPr>
            <a:spLocks noGrp="1"/>
          </p:cNvSpPr>
          <p:nvPr>
            <p:ph type="title"/>
          </p:nvPr>
        </p:nvSpPr>
        <p:spPr/>
        <p:txBody>
          <a:bodyPr/>
          <a:lstStyle/>
          <a:p>
            <a:r>
              <a:rPr lang="en-US"/>
              <a:t>Our partnership with </a:t>
            </a:r>
            <a:r>
              <a:rPr lang="en-US" err="1"/>
              <a:t>OpenAI</a:t>
            </a:r>
            <a:endParaRPr lang="en-US"/>
          </a:p>
        </p:txBody>
      </p:sp>
      <p:pic>
        <p:nvPicPr>
          <p:cNvPr id="26" name="Picture 25" descr="OpenAI">
            <a:extLst>
              <a:ext uri="{FF2B5EF4-FFF2-40B4-BE49-F238E27FC236}">
                <a16:creationId xmlns:a16="http://schemas.microsoft.com/office/drawing/2014/main" id="{006F81B8-4FED-7689-E463-3F3E938EFDD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2215605" y="1924526"/>
            <a:ext cx="2879087" cy="780100"/>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182846" y="2888289"/>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FFFFFF"/>
                </a:solidFill>
                <a:effectLst/>
                <a:uLnTx/>
                <a:uFillTx/>
                <a:latin typeface="Segoe UI "/>
                <a:ea typeface="+mn-ea"/>
                <a:cs typeface="+mn-cs"/>
              </a:rPr>
              <a:t>Ensure that artificial general intelligence (AGI) benefits humanity.</a:t>
            </a:r>
            <a:endParaRPr kumimoji="0" lang="en-US" sz="1800" b="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descr="Microsoft ">
            <a:extLst>
              <a:ext uri="{FF2B5EF4-FFF2-40B4-BE49-F238E27FC236}">
                <a16:creationId xmlns:a16="http://schemas.microsoft.com/office/drawing/2014/main" id="{E320C0D6-6CA4-BE4A-B41E-E699035B5E28}"/>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t="28077" r="13211" b="28077"/>
          <a:stretch/>
        </p:blipFill>
        <p:spPr>
          <a:xfrm>
            <a:off x="7090338" y="1928220"/>
            <a:ext cx="2893028" cy="772712"/>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7064550" y="2888289"/>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FFFFFF"/>
                </a:solidFill>
                <a:effectLst/>
                <a:uLnTx/>
                <a:uFillTx/>
                <a:latin typeface="Segoe UI "/>
                <a:ea typeface="+mn-ea"/>
                <a:cs typeface="+mn-cs"/>
              </a:rPr>
              <a:t>Empower every person and organization on the planet to achieve more</a:t>
            </a:r>
            <a:endParaRPr kumimoji="0" lang="en-US" sz="1800" b="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3F11C99-C31C-CB01-B139-047129FFAEA9}"/>
              </a:ext>
            </a:extLst>
          </p:cNvPr>
          <p:cNvSpPr/>
          <p:nvPr/>
        </p:nvSpPr>
        <p:spPr bwMode="auto">
          <a:xfrm>
            <a:off x="1492109" y="5053446"/>
            <a:ext cx="1620000" cy="494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GPT-3/4</a:t>
            </a:r>
          </a:p>
        </p:txBody>
      </p:sp>
      <p:sp>
        <p:nvSpPr>
          <p:cNvPr id="16" name="TextBox 15">
            <a:extLst>
              <a:ext uri="{FF2B5EF4-FFF2-40B4-BE49-F238E27FC236}">
                <a16:creationId xmlns:a16="http://schemas.microsoft.com/office/drawing/2014/main" id="{FF5EBF28-1890-276B-9CB1-2CC90D81B0BD}"/>
              </a:ext>
            </a:extLst>
          </p:cNvPr>
          <p:cNvSpPr txBox="1"/>
          <p:nvPr/>
        </p:nvSpPr>
        <p:spPr>
          <a:xfrm>
            <a:off x="1436127" y="5640199"/>
            <a:ext cx="173196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
                <a:ea typeface="+mn-ea"/>
                <a:cs typeface="+mn-cs"/>
              </a:rPr>
              <a:t>Generate and Understand Text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C9C7DE81-C63A-28B6-AE9E-AF9C898C092C}"/>
              </a:ext>
            </a:extLst>
          </p:cNvPr>
          <p:cNvSpPr/>
          <p:nvPr/>
        </p:nvSpPr>
        <p:spPr bwMode="auto">
          <a:xfrm>
            <a:off x="3565596" y="5053446"/>
            <a:ext cx="1620000" cy="494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7" name="TextBox 16">
            <a:extLst>
              <a:ext uri="{FF2B5EF4-FFF2-40B4-BE49-F238E27FC236}">
                <a16:creationId xmlns:a16="http://schemas.microsoft.com/office/drawing/2014/main" id="{0174B115-6BDC-D5BA-3DE3-016569694CA8}"/>
              </a:ext>
            </a:extLst>
          </p:cNvPr>
          <p:cNvSpPr txBox="1"/>
          <p:nvPr/>
        </p:nvSpPr>
        <p:spPr>
          <a:xfrm>
            <a:off x="3508783" y="5640199"/>
            <a:ext cx="1620000"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
                <a:ea typeface="+mn-ea"/>
                <a:cs typeface="+mn-cs"/>
              </a:rPr>
              <a:t>Generate and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
                <a:ea typeface="+mn-ea"/>
                <a:cs typeface="+mn-cs"/>
              </a:rPr>
              <a:t>Understand Code</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2D0E1C40-2F07-8202-A0CB-F88A9410C717}"/>
              </a:ext>
            </a:extLst>
          </p:cNvPr>
          <p:cNvSpPr/>
          <p:nvPr/>
        </p:nvSpPr>
        <p:spPr bwMode="auto">
          <a:xfrm>
            <a:off x="5448583" y="5053446"/>
            <a:ext cx="1620000" cy="494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8" name="TextBox 17">
            <a:extLst>
              <a:ext uri="{FF2B5EF4-FFF2-40B4-BE49-F238E27FC236}">
                <a16:creationId xmlns:a16="http://schemas.microsoft.com/office/drawing/2014/main" id="{F76F349E-98FF-0B59-406C-9C5DF1ACF71F}"/>
              </a:ext>
            </a:extLst>
          </p:cNvPr>
          <p:cNvSpPr txBox="1"/>
          <p:nvPr/>
        </p:nvSpPr>
        <p:spPr>
          <a:xfrm>
            <a:off x="5448583" y="5640199"/>
            <a:ext cx="1548579"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
                <a:ea typeface="+mn-ea"/>
                <a:cs typeface="+mn-cs"/>
              </a:rPr>
              <a:t>Generate images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
                <a:ea typeface="+mn-ea"/>
                <a:cs typeface="+mn-cs"/>
              </a:rPr>
              <a:t>from text prompts</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7CA2588B-1A61-9746-E97D-9D82E63D810C}"/>
              </a:ext>
            </a:extLst>
          </p:cNvPr>
          <p:cNvSpPr/>
          <p:nvPr/>
        </p:nvSpPr>
        <p:spPr bwMode="auto">
          <a:xfrm>
            <a:off x="7312520" y="5053446"/>
            <a:ext cx="1620000" cy="494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err="1">
                <a:ln w="3175">
                  <a:noFill/>
                </a:ln>
                <a:solidFill>
                  <a:prstClr val="white"/>
                </a:solidFill>
                <a:effectLst/>
                <a:uLnTx/>
                <a:uFillTx/>
                <a:latin typeface="Segoe UI Semibold"/>
                <a:ea typeface="+mn-ea"/>
                <a:cs typeface="Segoe UI" pitchFamily="34" charset="0"/>
              </a:rPr>
              <a:t>ChatGPT</a:t>
            </a:r>
            <a:endParaRPr kumimoji="0" lang="en-US" sz="1400" b="0" i="1" u="none" strike="noStrike" kern="0" cap="none" spc="-50" normalizeH="0" baseline="0" noProof="0">
              <a:ln w="3175">
                <a:noFill/>
              </a:ln>
              <a:solidFill>
                <a:prstClr val="white"/>
              </a:solidFill>
              <a:effectLst/>
              <a:uLnTx/>
              <a:uFillTx/>
              <a:latin typeface="Segoe UI Semibold"/>
              <a:ea typeface="+mn-ea"/>
              <a:cs typeface="Segoe UI" pitchFamily="34" charset="0"/>
            </a:endParaRPr>
          </a:p>
        </p:txBody>
      </p:sp>
      <p:sp>
        <p:nvSpPr>
          <p:cNvPr id="13" name="TextBox 12">
            <a:extLst>
              <a:ext uri="{FF2B5EF4-FFF2-40B4-BE49-F238E27FC236}">
                <a16:creationId xmlns:a16="http://schemas.microsoft.com/office/drawing/2014/main" id="{D5ED7B57-ACD1-D215-F18A-17B3FFE8F35D}"/>
              </a:ext>
            </a:extLst>
          </p:cNvPr>
          <p:cNvSpPr txBox="1"/>
          <p:nvPr/>
        </p:nvSpPr>
        <p:spPr>
          <a:xfrm>
            <a:off x="7388383" y="5547865"/>
            <a:ext cx="1548579" cy="646331"/>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ea"/>
                <a:cs typeface="+mn-cs"/>
              </a:rPr>
              <a:t>Generate conversational responses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3FF16A-8A36-6C31-CD06-01E1997ACC87}"/>
              </a:ext>
              <a:ext uri="{C183D7F6-B498-43B3-948B-1728B52AA6E4}">
                <adec:decorative xmlns:adec="http://schemas.microsoft.com/office/drawing/2017/decorative" val="1"/>
              </a:ext>
            </a:extLst>
          </p:cNvPr>
          <p:cNvSpPr/>
          <p:nvPr/>
        </p:nvSpPr>
        <p:spPr bwMode="auto">
          <a:xfrm>
            <a:off x="1881877" y="1915183"/>
            <a:ext cx="1072466" cy="7987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1825B983-8FB8-AA05-817B-5EC698EC1005}"/>
              </a:ext>
            </a:extLst>
          </p:cNvPr>
          <p:cNvSpPr/>
          <p:nvPr/>
        </p:nvSpPr>
        <p:spPr bwMode="auto">
          <a:xfrm>
            <a:off x="9252320" y="5053446"/>
            <a:ext cx="1620000" cy="494400"/>
          </a:xfrm>
          <a:prstGeom prst="roundRect">
            <a:avLst>
              <a:gd name="adj" fmla="val 748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bg2">
                    <a:lumMod val="50000"/>
                  </a:schemeClr>
                </a:solidFill>
                <a:effectLst/>
                <a:uLnTx/>
                <a:uFillTx/>
                <a:latin typeface="Segoe UI Semibold"/>
                <a:ea typeface="+mn-ea"/>
                <a:cs typeface="Segoe UI" pitchFamily="34" charset="0"/>
              </a:rPr>
              <a:t>Whisper</a:t>
            </a:r>
            <a:endParaRPr kumimoji="0" lang="en-US" sz="1100" b="0" i="1" u="none" strike="noStrike" kern="1200" cap="none" spc="-50" normalizeH="0" baseline="0" noProof="0" dirty="0">
              <a:ln w="3175">
                <a:noFill/>
              </a:ln>
              <a:solidFill>
                <a:schemeClr val="bg2">
                  <a:lumMod val="50000"/>
                </a:schemeClr>
              </a:soli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03E23F62-836A-AFFE-2E04-2E62BDE6B528}"/>
              </a:ext>
            </a:extLst>
          </p:cNvPr>
          <p:cNvSpPr txBox="1"/>
          <p:nvPr/>
        </p:nvSpPr>
        <p:spPr>
          <a:xfrm>
            <a:off x="9252320" y="5640199"/>
            <a:ext cx="1548579"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
                <a:ea typeface="+mn-ea"/>
                <a:cs typeface="+mn-cs"/>
              </a:rPr>
              <a:t>Convert Speech to Text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225011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961A15F-D88D-C5C3-8AF0-3B5C333D010C}"/>
              </a:ext>
              <a:ext uri="{C183D7F6-B498-43B3-948B-1728B52AA6E4}">
                <adec:decorative xmlns:adec="http://schemas.microsoft.com/office/drawing/2017/decorative" val="1"/>
              </a:ext>
            </a:extLst>
          </p:cNvPr>
          <p:cNvPicPr>
            <a:picLocks noChangeAspect="1" noChangeArrowheads="1"/>
          </p:cNvPicPr>
          <p:nvPr/>
        </p:nvPicPr>
        <p:blipFill rotWithShape="1">
          <a:blip r:embed="rId4">
            <a:alphaModFix amt="23000"/>
            <a:extLst>
              <a:ext uri="{28A0092B-C50C-407E-A947-70E740481C1C}">
                <a14:useLocalDpi xmlns:a14="http://schemas.microsoft.com/office/drawing/2010/main" val="0"/>
              </a:ext>
            </a:extLst>
          </a:blip>
          <a:srcRect l="18423" r="20158"/>
          <a:stretch/>
        </p:blipFill>
        <p:spPr bwMode="auto">
          <a:xfrm>
            <a:off x="0" y="86111"/>
            <a:ext cx="12192000" cy="689341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DCA7F290-F207-C056-2633-E3AB102CFC04}"/>
              </a:ext>
            </a:extLst>
          </p:cNvPr>
          <p:cNvSpPr txBox="1">
            <a:spLocks noGrp="1"/>
          </p:cNvSpPr>
          <p:nvPr>
            <p:ph type="title" idx="4294967295"/>
          </p:nvPr>
        </p:nvSpPr>
        <p:spPr>
          <a:xfrm>
            <a:off x="598220" y="2775259"/>
            <a:ext cx="11941052"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chemeClr val="accent1"/>
                </a:solidFill>
                <a:effectLst/>
                <a:uLnTx/>
                <a:uFillTx/>
                <a:latin typeface="Segoe UI"/>
                <a:ea typeface="+mn-ea"/>
                <a:cs typeface="+mn-cs"/>
              </a:rPr>
              <a:t>Why is the sky blue?</a:t>
            </a:r>
            <a:endParaRPr kumimoji="0" lang="en-CA" sz="2400" b="0" i="1" u="none" strike="noStrike" kern="1200" cap="none" spc="0" normalizeH="0" baseline="0" noProof="0">
              <a:ln>
                <a:noFill/>
              </a:ln>
              <a:solidFill>
                <a:schemeClr val="accent1"/>
              </a:solidFill>
              <a:effectLst/>
              <a:uLnTx/>
              <a:uFillTx/>
              <a:latin typeface="Segoe UI"/>
              <a:ea typeface="+mn-ea"/>
              <a:cs typeface="+mn-cs"/>
            </a:endParaRPr>
          </a:p>
        </p:txBody>
      </p:sp>
      <p:grpSp>
        <p:nvGrpSpPr>
          <p:cNvPr id="5" name="Group 4" descr="OpenAI&#10;GPT-3">
            <a:extLst>
              <a:ext uri="{FF2B5EF4-FFF2-40B4-BE49-F238E27FC236}">
                <a16:creationId xmlns:a16="http://schemas.microsoft.com/office/drawing/2014/main" id="{417536D3-2D75-8D01-61C5-F201CE77EB2C}"/>
              </a:ext>
            </a:extLst>
          </p:cNvPr>
          <p:cNvGrpSpPr/>
          <p:nvPr/>
        </p:nvGrpSpPr>
        <p:grpSpPr>
          <a:xfrm>
            <a:off x="598220" y="585788"/>
            <a:ext cx="1768939" cy="1833801"/>
            <a:chOff x="862917" y="640318"/>
            <a:chExt cx="1768939" cy="1833801"/>
          </a:xfrm>
        </p:grpSpPr>
        <p:pic>
          <p:nvPicPr>
            <p:cNvPr id="4" name="Picture 2">
              <a:extLst>
                <a:ext uri="{FF2B5EF4-FFF2-40B4-BE49-F238E27FC236}">
                  <a16:creationId xmlns:a16="http://schemas.microsoft.com/office/drawing/2014/main" id="{32C908FE-4615-A248-5EDB-7A02838A8B3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2917" y="640318"/>
              <a:ext cx="1768939" cy="12244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You Can Actually Understand GPT-3 With These YouTube Videos ...">
              <a:extLst>
                <a:ext uri="{FF2B5EF4-FFF2-40B4-BE49-F238E27FC236}">
                  <a16:creationId xmlns:a16="http://schemas.microsoft.com/office/drawing/2014/main" id="{5714170D-034E-BD27-94BC-3D2A565F25DC}"/>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20673" t="22717" r="20673" b="36149"/>
            <a:stretch/>
          </p:blipFill>
          <p:spPr bwMode="auto">
            <a:xfrm>
              <a:off x="1211153" y="1964531"/>
              <a:ext cx="1072466" cy="50958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F781C039-E7CA-B16F-5AB8-06D553702486}"/>
              </a:ext>
            </a:extLst>
          </p:cNvPr>
          <p:cNvSpPr txBox="1"/>
          <p:nvPr/>
        </p:nvSpPr>
        <p:spPr>
          <a:xfrm>
            <a:off x="598220" y="4439454"/>
            <a:ext cx="7712764"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mj-lt"/>
                <a:ea typeface="+mn-ea"/>
                <a:cs typeface="+mn-cs"/>
              </a:rPr>
              <a:t>OpenAI GPT-3 answer: </a:t>
            </a:r>
          </a:p>
        </p:txBody>
      </p:sp>
      <p:sp>
        <p:nvSpPr>
          <p:cNvPr id="10" name="TextBox 9">
            <a:extLst>
              <a:ext uri="{FF2B5EF4-FFF2-40B4-BE49-F238E27FC236}">
                <a16:creationId xmlns:a16="http://schemas.microsoft.com/office/drawing/2014/main" id="{A2F82B52-170D-BD36-E783-0304C0780B92}"/>
              </a:ext>
            </a:extLst>
          </p:cNvPr>
          <p:cNvSpPr txBox="1"/>
          <p:nvPr/>
        </p:nvSpPr>
        <p:spPr>
          <a:xfrm>
            <a:off x="598220" y="5066005"/>
            <a:ext cx="8472755" cy="1107996"/>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 sky is blue because the Earth's atmosphere scatters sunlight in all directions and blue light is scattered more </a:t>
            </a:r>
            <a:r>
              <a:rPr lang="en-US" sz="2400">
                <a:solidFill>
                  <a:srgbClr val="FFFFFF"/>
                </a:solidFill>
                <a:latin typeface="Segoe UI"/>
              </a:rPr>
              <a:t>than</a:t>
            </a:r>
            <a:r>
              <a:rPr kumimoji="0" lang="en-US" sz="2400" b="0" i="0" u="none" strike="noStrike" kern="1200" cap="none" spc="0" normalizeH="0" baseline="0" noProof="0">
                <a:ln>
                  <a:noFill/>
                </a:ln>
                <a:solidFill>
                  <a:srgbClr val="FFFFFF"/>
                </a:solidFill>
                <a:effectLst/>
                <a:uLnTx/>
                <a:uFillTx/>
                <a:latin typeface="Segoe UI"/>
                <a:ea typeface="+mn-ea"/>
                <a:cs typeface="+mn-cs"/>
              </a:rPr>
              <a:t> the other colors because it travels as shorter, smaller waves</a:t>
            </a:r>
            <a:endParaRPr kumimoji="0" lang="en-CA" sz="2400" b="0" i="0" u="none" strike="noStrike" kern="1200" cap="none" spc="0" normalizeH="0" baseline="0" noProof="0">
              <a:ln>
                <a:noFill/>
              </a:ln>
              <a:solidFill>
                <a:srgbClr val="FFFFFF"/>
              </a:solidFill>
              <a:effectLst/>
              <a:highlight>
                <a:srgbClr val="FFFF00"/>
              </a:highlight>
              <a:uLnTx/>
              <a:uFillTx/>
              <a:latin typeface="Segoe UI"/>
              <a:ea typeface="+mn-ea"/>
              <a:cs typeface="+mn-cs"/>
            </a:endParaRPr>
          </a:p>
        </p:txBody>
      </p:sp>
      <p:sp>
        <p:nvSpPr>
          <p:cNvPr id="6" name="Rectangle 5">
            <a:extLst>
              <a:ext uri="{FF2B5EF4-FFF2-40B4-BE49-F238E27FC236}">
                <a16:creationId xmlns:a16="http://schemas.microsoft.com/office/drawing/2014/main" id="{B607AE4D-2248-2189-36AD-467B5997EE13}"/>
              </a:ext>
              <a:ext uri="{C183D7F6-B498-43B3-948B-1728B52AA6E4}">
                <adec:decorative xmlns:adec="http://schemas.microsoft.com/office/drawing/2017/decorative" val="1"/>
              </a:ext>
            </a:extLst>
          </p:cNvPr>
          <p:cNvSpPr/>
          <p:nvPr/>
        </p:nvSpPr>
        <p:spPr bwMode="auto">
          <a:xfrm>
            <a:off x="946456" y="483476"/>
            <a:ext cx="1072466" cy="7987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730543952"/>
      </p:ext>
    </p:extLst>
  </p:cSld>
  <p:clrMapOvr>
    <a:masterClrMapping/>
  </p:clrMapOvr>
  <p:transition>
    <p:fade/>
  </p:transition>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A70E2AC-76A8-4A57-92E6-C8D125401183}"/>
              </a:ext>
              <a:ext uri="{C183D7F6-B498-43B3-948B-1728B52AA6E4}">
                <adec:decorative xmlns:adec="http://schemas.microsoft.com/office/drawing/2017/decorative" val="1"/>
              </a:ext>
            </a:extLst>
          </p:cNvPr>
          <p:cNvSpPr/>
          <p:nvPr/>
        </p:nvSpPr>
        <p:spPr bwMode="auto">
          <a:xfrm>
            <a:off x="3686108" y="2433862"/>
            <a:ext cx="1985359" cy="3222623"/>
          </a:xfrm>
          <a:prstGeom prst="round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DD91DDFF-5803-4A7F-8D07-1F7296992744}"/>
              </a:ext>
              <a:ext uri="{C183D7F6-B498-43B3-948B-1728B52AA6E4}">
                <adec:decorative xmlns:adec="http://schemas.microsoft.com/office/drawing/2017/decorative" val="1"/>
              </a:ext>
            </a:extLst>
          </p:cNvPr>
          <p:cNvCxnSpPr>
            <a:cxnSpLocks/>
          </p:cNvCxnSpPr>
          <p:nvPr/>
        </p:nvCxnSpPr>
        <p:spPr>
          <a:xfrm flipH="1">
            <a:off x="5675596" y="4263966"/>
            <a:ext cx="3122260" cy="0"/>
          </a:xfrm>
          <a:prstGeom prst="straightConnector1">
            <a:avLst/>
          </a:prstGeom>
          <a:ln>
            <a:solidFill>
              <a:srgbClr val="0070C0"/>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5A39BC4-D2E5-4D3B-A15E-E2EEDB6142C4}"/>
              </a:ext>
              <a:ext uri="{C183D7F6-B498-43B3-948B-1728B52AA6E4}">
                <adec:decorative xmlns:adec="http://schemas.microsoft.com/office/drawing/2017/decorative" val="1"/>
              </a:ext>
            </a:extLst>
          </p:cNvPr>
          <p:cNvCxnSpPr>
            <a:cxnSpLocks/>
          </p:cNvCxnSpPr>
          <p:nvPr/>
        </p:nvCxnSpPr>
        <p:spPr>
          <a:xfrm>
            <a:off x="5675596" y="3702532"/>
            <a:ext cx="3122260" cy="0"/>
          </a:xfrm>
          <a:prstGeom prst="straightConnector1">
            <a:avLst/>
          </a:prstGeom>
          <a:ln>
            <a:solidFill>
              <a:srgbClr val="0070C0"/>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BB6A8E1-C7F7-4572-902C-07802F23DB15}"/>
              </a:ext>
              <a:ext uri="{C183D7F6-B498-43B3-948B-1728B52AA6E4}">
                <adec:decorative xmlns:adec="http://schemas.microsoft.com/office/drawing/2017/decorative" val="1"/>
              </a:ext>
            </a:extLst>
          </p:cNvPr>
          <p:cNvCxnSpPr>
            <a:cxnSpLocks/>
          </p:cNvCxnSpPr>
          <p:nvPr/>
        </p:nvCxnSpPr>
        <p:spPr>
          <a:xfrm flipH="1">
            <a:off x="5675596" y="3141099"/>
            <a:ext cx="3122260" cy="0"/>
          </a:xfrm>
          <a:prstGeom prst="straightConnector1">
            <a:avLst/>
          </a:prstGeom>
          <a:ln>
            <a:solidFill>
              <a:srgbClr val="0070C0"/>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14" name="Picture 2">
            <a:extLst>
              <a:ext uri="{FF2B5EF4-FFF2-40B4-BE49-F238E27FC236}">
                <a16:creationId xmlns:a16="http://schemas.microsoft.com/office/drawing/2014/main" id="{3BF68553-1D20-4911-AA47-131A92686323}"/>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61" t="25313" r="55489" b="50460"/>
          <a:stretch/>
        </p:blipFill>
        <p:spPr bwMode="auto">
          <a:xfrm>
            <a:off x="4031456" y="3061595"/>
            <a:ext cx="1294663" cy="1281873"/>
          </a:xfrm>
          <a:prstGeom prst="roundRect">
            <a:avLst>
              <a:gd name="adj" fmla="val 23107"/>
            </a:avLst>
          </a:prstGeom>
          <a:noFill/>
          <a:ln w="12700">
            <a:noFill/>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C6BCDA6A-920B-45D3-BC3D-3BC233E7E64A}"/>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107" t="18421" b="20673"/>
          <a:stretch/>
        </p:blipFill>
        <p:spPr bwMode="auto">
          <a:xfrm>
            <a:off x="8797856" y="2433863"/>
            <a:ext cx="2632710" cy="3222625"/>
          </a:xfrm>
          <a:prstGeom prst="roundRect">
            <a:avLst>
              <a:gd name="adj" fmla="val 3642"/>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86F39656-F90A-4B90-B7AB-7C70C9D8A66D}"/>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370" t="71078" r="1706" b="12360"/>
          <a:stretch/>
        </p:blipFill>
        <p:spPr bwMode="auto">
          <a:xfrm>
            <a:off x="10340398" y="5207275"/>
            <a:ext cx="923382" cy="926740"/>
          </a:xfrm>
          <a:prstGeom prst="roundRect">
            <a:avLst>
              <a:gd name="adj" fmla="val 25758"/>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1D248A2E-346D-41A4-B7FC-24E9A4055CEC}"/>
              </a:ext>
              <a:ext uri="{C183D7F6-B498-43B3-948B-1728B52AA6E4}">
                <adec:decorative xmlns:adec="http://schemas.microsoft.com/office/drawing/2017/decorative" val="1"/>
              </a:ext>
            </a:extLst>
          </p:cNvPr>
          <p:cNvCxnSpPr>
            <a:cxnSpLocks/>
          </p:cNvCxnSpPr>
          <p:nvPr/>
        </p:nvCxnSpPr>
        <p:spPr>
          <a:xfrm flipV="1">
            <a:off x="1887864" y="4437083"/>
            <a:ext cx="0" cy="534118"/>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grpSp>
        <p:nvGrpSpPr>
          <p:cNvPr id="25" name="code samples">
            <a:extLst>
              <a:ext uri="{FF2B5EF4-FFF2-40B4-BE49-F238E27FC236}">
                <a16:creationId xmlns:a16="http://schemas.microsoft.com/office/drawing/2014/main" id="{E008D52F-5B9E-48E4-92F3-0665B57CB9EB}"/>
              </a:ext>
              <a:ext uri="{C183D7F6-B498-43B3-948B-1728B52AA6E4}">
                <adec:decorative xmlns:adec="http://schemas.microsoft.com/office/drawing/2017/decorative" val="1"/>
              </a:ext>
            </a:extLst>
          </p:cNvPr>
          <p:cNvGrpSpPr/>
          <p:nvPr/>
        </p:nvGrpSpPr>
        <p:grpSpPr>
          <a:xfrm>
            <a:off x="1604626" y="5027276"/>
            <a:ext cx="558221" cy="558221"/>
            <a:chOff x="2518439" y="3861516"/>
            <a:chExt cx="558221" cy="558221"/>
          </a:xfrm>
        </p:grpSpPr>
        <p:sp>
          <p:nvSpPr>
            <p:cNvPr id="26" name="Freeform: Shape 25">
              <a:extLst>
                <a:ext uri="{FF2B5EF4-FFF2-40B4-BE49-F238E27FC236}">
                  <a16:creationId xmlns:a16="http://schemas.microsoft.com/office/drawing/2014/main" id="{3C4E8ED8-FEAB-44D4-9935-989EC30F61D0}"/>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6BE1CB49-41FF-4E43-88E3-9E844D065CA4}"/>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C38FCFDB-0A9B-46F2-B789-56E0FC03BFBD}"/>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E72C836A-1A3A-4D6B-9B43-0DBD2D4F4AA5}"/>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34B4EEF-5021-4F4E-A1C3-BA8B98FC53B0}"/>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2" name="Straight Arrow Connector 31">
            <a:extLst>
              <a:ext uri="{FF2B5EF4-FFF2-40B4-BE49-F238E27FC236}">
                <a16:creationId xmlns:a16="http://schemas.microsoft.com/office/drawing/2014/main" id="{84B16055-2B85-4A28-9207-C6E63DDD20C8}"/>
              </a:ext>
              <a:ext uri="{C183D7F6-B498-43B3-948B-1728B52AA6E4}">
                <adec:decorative xmlns:adec="http://schemas.microsoft.com/office/drawing/2017/decorative" val="1"/>
              </a:ext>
            </a:extLst>
          </p:cNvPr>
          <p:cNvCxnSpPr>
            <a:cxnSpLocks/>
          </p:cNvCxnSpPr>
          <p:nvPr/>
        </p:nvCxnSpPr>
        <p:spPr>
          <a:xfrm>
            <a:off x="2717010" y="3702532"/>
            <a:ext cx="969098" cy="0"/>
          </a:xfrm>
          <a:prstGeom prst="straightConnector1">
            <a:avLst/>
          </a:prstGeom>
          <a:ln>
            <a:solidFill>
              <a:srgbClr val="0070C0"/>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33" name="Graphic 32">
            <a:extLst>
              <a:ext uri="{FF2B5EF4-FFF2-40B4-BE49-F238E27FC236}">
                <a16:creationId xmlns:a16="http://schemas.microsoft.com/office/drawing/2014/main" id="{0A942DC5-A287-48CB-A259-D282FD09D1F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352" y="2921125"/>
            <a:ext cx="1779658" cy="1481134"/>
          </a:xfrm>
          <a:prstGeom prst="rect">
            <a:avLst/>
          </a:prstGeom>
        </p:spPr>
      </p:pic>
      <p:sp>
        <p:nvSpPr>
          <p:cNvPr id="15" name="TextBox 14">
            <a:extLst>
              <a:ext uri="{FF2B5EF4-FFF2-40B4-BE49-F238E27FC236}">
                <a16:creationId xmlns:a16="http://schemas.microsoft.com/office/drawing/2014/main" id="{0184C291-6C3A-4D55-AAF3-C8DB2240E285}"/>
              </a:ext>
            </a:extLst>
          </p:cNvPr>
          <p:cNvSpPr txBox="1"/>
          <p:nvPr/>
        </p:nvSpPr>
        <p:spPr>
          <a:xfrm>
            <a:off x="810396" y="2002008"/>
            <a:ext cx="215493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chemeClr val="accent1"/>
                </a:solidFill>
                <a:effectLst/>
                <a:uLnTx/>
                <a:uFillTx/>
                <a:latin typeface="Segoe UI Semibold"/>
                <a:ea typeface="+mn-ea"/>
                <a:cs typeface="+mn-cs"/>
              </a:rPr>
              <a:t>OpenAI</a:t>
            </a:r>
            <a:r>
              <a:rPr kumimoji="0" lang="en-US" sz="1800" b="0" i="0" u="none" strike="noStrike" kern="1200" cap="none" spc="0" normalizeH="0" baseline="0" noProof="0">
                <a:ln>
                  <a:noFill/>
                </a:ln>
                <a:solidFill>
                  <a:schemeClr val="accent1"/>
                </a:solidFill>
                <a:effectLst/>
                <a:uLnTx/>
                <a:uFillTx/>
                <a:latin typeface="Segoe UI Semibold"/>
                <a:ea typeface="+mn-ea"/>
                <a:cs typeface="+mn-cs"/>
              </a:rPr>
              <a:t> Codex Model</a:t>
            </a:r>
          </a:p>
        </p:txBody>
      </p:sp>
      <p:sp>
        <p:nvSpPr>
          <p:cNvPr id="23" name="TextBox 22">
            <a:extLst>
              <a:ext uri="{FF2B5EF4-FFF2-40B4-BE49-F238E27FC236}">
                <a16:creationId xmlns:a16="http://schemas.microsoft.com/office/drawing/2014/main" id="{75CBE02D-90AF-4EFE-841B-B9FD1334361C}"/>
              </a:ext>
            </a:extLst>
          </p:cNvPr>
          <p:cNvSpPr txBox="1"/>
          <p:nvPr/>
        </p:nvSpPr>
        <p:spPr>
          <a:xfrm>
            <a:off x="810396" y="5641572"/>
            <a:ext cx="215493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6F3F1"/>
                </a:solidFill>
                <a:effectLst/>
                <a:uLnTx/>
                <a:uFillTx/>
                <a:latin typeface="Segoe UI Semibold"/>
                <a:ea typeface="+mn-ea"/>
                <a:cs typeface="+mn-cs"/>
              </a:rPr>
              <a:t>Public code and text on the internet</a:t>
            </a:r>
          </a:p>
        </p:txBody>
      </p:sp>
      <p:sp>
        <p:nvSpPr>
          <p:cNvPr id="16" name="TextBox 15">
            <a:extLst>
              <a:ext uri="{FF2B5EF4-FFF2-40B4-BE49-F238E27FC236}">
                <a16:creationId xmlns:a16="http://schemas.microsoft.com/office/drawing/2014/main" id="{8E67B427-F1F5-4787-BCEF-1641C8A8E87D}"/>
              </a:ext>
            </a:extLst>
          </p:cNvPr>
          <p:cNvSpPr txBox="1"/>
          <p:nvPr/>
        </p:nvSpPr>
        <p:spPr>
          <a:xfrm>
            <a:off x="3596063" y="2002008"/>
            <a:ext cx="215493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mn-cs"/>
              </a:rPr>
              <a:t>GitHub</a:t>
            </a:r>
          </a:p>
        </p:txBody>
      </p:sp>
      <p:sp>
        <p:nvSpPr>
          <p:cNvPr id="2" name="Title 30">
            <a:extLst>
              <a:ext uri="{FF2B5EF4-FFF2-40B4-BE49-F238E27FC236}">
                <a16:creationId xmlns:a16="http://schemas.microsoft.com/office/drawing/2014/main" id="{66038D2E-1E04-1F71-33BE-52C615EC36D1}"/>
              </a:ext>
            </a:extLst>
          </p:cNvPr>
          <p:cNvSpPr txBox="1">
            <a:spLocks/>
          </p:cNvSpPr>
          <p:nvPr/>
        </p:nvSpPr>
        <p:spPr>
          <a:xfrm>
            <a:off x="3675595" y="4652284"/>
            <a:ext cx="1995872"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a:spcBef>
                <a:spcPts val="0"/>
              </a:spcBef>
              <a:defRPr/>
            </a:pPr>
            <a:r>
              <a:rPr lang="en-US" sz="1600" spc="0">
                <a:ln>
                  <a:noFill/>
                </a:ln>
                <a:solidFill>
                  <a:srgbClr val="F6F3F1"/>
                </a:solidFill>
                <a:latin typeface="Segoe UI Semibold"/>
                <a:cs typeface="+mn-cs"/>
              </a:rPr>
              <a:t>GitHub</a:t>
            </a:r>
            <a:br>
              <a:rPr lang="en-US" sz="1600" spc="0">
                <a:ln>
                  <a:noFill/>
                </a:ln>
                <a:solidFill>
                  <a:srgbClr val="F6F3F1"/>
                </a:solidFill>
                <a:latin typeface="Segoe UI Semibold"/>
                <a:cs typeface="+mn-cs"/>
              </a:rPr>
            </a:br>
            <a:r>
              <a:rPr lang="en-US" sz="1600" spc="0">
                <a:ln>
                  <a:noFill/>
                </a:ln>
                <a:solidFill>
                  <a:srgbClr val="F6F3F1"/>
                </a:solidFill>
                <a:latin typeface="Segoe UI Semibold"/>
                <a:cs typeface="+mn-cs"/>
              </a:rPr>
              <a:t>Copilot Service</a:t>
            </a:r>
          </a:p>
        </p:txBody>
      </p:sp>
      <p:pic>
        <p:nvPicPr>
          <p:cNvPr id="1034" name="Picture 10" descr="GitHub Copilot Service&#10;">
            <a:extLst>
              <a:ext uri="{FF2B5EF4-FFF2-40B4-BE49-F238E27FC236}">
                <a16:creationId xmlns:a16="http://schemas.microsoft.com/office/drawing/2014/main" id="{59F3CE48-8414-7FA8-DD5F-95C3890F060A}"/>
              </a:ext>
            </a:extLst>
          </p:cNvPr>
          <p:cNvPicPr>
            <a:picLocks noChangeAspect="1" noChangeArrowheads="1"/>
          </p:cNvPicPr>
          <p:nvPr/>
        </p:nvPicPr>
        <p:blipFill>
          <a:blip r:embed="rId6">
            <a:clrChange>
              <a:clrFrom>
                <a:srgbClr val="1B1E23"/>
              </a:clrFrom>
              <a:clrTo>
                <a:srgbClr val="1B1E23">
                  <a:alpha val="0"/>
                </a:srgbClr>
              </a:clrTo>
            </a:clrChange>
            <a:extLst>
              <a:ext uri="{28A0092B-C50C-407E-A947-70E740481C1C}">
                <a14:useLocalDpi xmlns:a14="http://schemas.microsoft.com/office/drawing/2010/main" val="0"/>
              </a:ext>
            </a:extLst>
          </a:blip>
          <a:srcRect/>
          <a:stretch>
            <a:fillRect/>
          </a:stretch>
        </p:blipFill>
        <p:spPr bwMode="auto">
          <a:xfrm>
            <a:off x="6304165" y="1267380"/>
            <a:ext cx="1865121" cy="100429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4D32E62-8B20-40DA-90C5-F0C93FE4D6F5}"/>
              </a:ext>
            </a:extLst>
          </p:cNvPr>
          <p:cNvSpPr txBox="1"/>
          <p:nvPr/>
        </p:nvSpPr>
        <p:spPr>
          <a:xfrm>
            <a:off x="6055626" y="2967982"/>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Provide editor context</a:t>
            </a:r>
          </a:p>
        </p:txBody>
      </p:sp>
      <p:sp>
        <p:nvSpPr>
          <p:cNvPr id="21" name="TextBox 20">
            <a:extLst>
              <a:ext uri="{FF2B5EF4-FFF2-40B4-BE49-F238E27FC236}">
                <a16:creationId xmlns:a16="http://schemas.microsoft.com/office/drawing/2014/main" id="{DAFF3C67-E271-4F92-9A9A-7F3077B35201}"/>
              </a:ext>
            </a:extLst>
          </p:cNvPr>
          <p:cNvSpPr txBox="1"/>
          <p:nvPr/>
        </p:nvSpPr>
        <p:spPr>
          <a:xfrm>
            <a:off x="6055626" y="3529415"/>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Provide suggestions</a:t>
            </a:r>
          </a:p>
        </p:txBody>
      </p:sp>
      <p:sp>
        <p:nvSpPr>
          <p:cNvPr id="22" name="TextBox 21">
            <a:extLst>
              <a:ext uri="{FF2B5EF4-FFF2-40B4-BE49-F238E27FC236}">
                <a16:creationId xmlns:a16="http://schemas.microsoft.com/office/drawing/2014/main" id="{4E913AA9-7DF4-4197-97E3-ECF8347087D9}"/>
              </a:ext>
            </a:extLst>
          </p:cNvPr>
          <p:cNvSpPr txBox="1"/>
          <p:nvPr/>
        </p:nvSpPr>
        <p:spPr>
          <a:xfrm>
            <a:off x="6055626" y="4090849"/>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Improve suggestions</a:t>
            </a:r>
          </a:p>
        </p:txBody>
      </p:sp>
      <p:sp>
        <p:nvSpPr>
          <p:cNvPr id="17" name="TextBox 16">
            <a:extLst>
              <a:ext uri="{FF2B5EF4-FFF2-40B4-BE49-F238E27FC236}">
                <a16:creationId xmlns:a16="http://schemas.microsoft.com/office/drawing/2014/main" id="{27F4597D-CA74-40B4-9E58-8DD757067D0F}"/>
              </a:ext>
            </a:extLst>
          </p:cNvPr>
          <p:cNvSpPr txBox="1"/>
          <p:nvPr/>
        </p:nvSpPr>
        <p:spPr>
          <a:xfrm>
            <a:off x="9036743" y="2002008"/>
            <a:ext cx="215493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mn-cs"/>
              </a:rPr>
              <a:t>Private code</a:t>
            </a:r>
          </a:p>
        </p:txBody>
      </p:sp>
      <p:sp>
        <p:nvSpPr>
          <p:cNvPr id="4" name="Rectangle 3">
            <a:extLst>
              <a:ext uri="{FF2B5EF4-FFF2-40B4-BE49-F238E27FC236}">
                <a16:creationId xmlns:a16="http://schemas.microsoft.com/office/drawing/2014/main" id="{A73C14E9-845C-E565-B2B8-980D9EA62169}"/>
              </a:ext>
              <a:ext uri="{C183D7F6-B498-43B3-948B-1728B52AA6E4}">
                <adec:decorative xmlns:adec="http://schemas.microsoft.com/office/drawing/2017/decorative" val="1"/>
              </a:ext>
            </a:extLst>
          </p:cNvPr>
          <p:cNvSpPr/>
          <p:nvPr/>
        </p:nvSpPr>
        <p:spPr bwMode="auto">
          <a:xfrm>
            <a:off x="780511" y="241698"/>
            <a:ext cx="1072466" cy="7987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1D8078D5-374C-1FAD-C5C8-BA8F70A436C6}"/>
              </a:ext>
            </a:extLst>
          </p:cNvPr>
          <p:cNvSpPr>
            <a:spLocks noGrp="1"/>
          </p:cNvSpPr>
          <p:nvPr>
            <p:ph type="title" idx="4294967295"/>
          </p:nvPr>
        </p:nvSpPr>
        <p:spPr>
          <a:xfrm>
            <a:off x="392969" y="226899"/>
            <a:ext cx="11018520" cy="553998"/>
          </a:xfrm>
        </p:spPr>
        <p:txBody>
          <a:bodyPr vert="horz" wrap="square" lIns="0" tIns="0" rIns="0" bIns="0" rtlCol="0" anchor="b">
            <a:spAutoFit/>
          </a:bodyPr>
          <a:lstStyle/>
          <a:p>
            <a:r>
              <a:rPr lang="en-US" dirty="0"/>
              <a:t>OpenAI + </a:t>
            </a:r>
            <a:r>
              <a:rPr lang="en-US" dirty="0" err="1"/>
              <a:t>Github</a:t>
            </a:r>
            <a:endParaRPr lang="en-US" dirty="0"/>
          </a:p>
        </p:txBody>
      </p:sp>
    </p:spTree>
    <p:extLst>
      <p:ext uri="{BB962C8B-B14F-4D97-AF65-F5344CB8AC3E}">
        <p14:creationId xmlns:p14="http://schemas.microsoft.com/office/powerpoint/2010/main" val="3983867544"/>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3.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3.xml><?xml version="1.0" encoding="utf-8"?>
<ct:contentTypeSchema xmlns:ct="http://schemas.microsoft.com/office/2006/metadata/contentType" xmlns:ma="http://schemas.microsoft.com/office/2006/metadata/properties/metaAttributes" ct:_="" ma:_="" ma:contentTypeName="문서" ma:contentTypeID="0x010100CC86B46921C629419CF2A9C1D6A83165" ma:contentTypeVersion="19" ma:contentTypeDescription="새 문서를 만듭니다." ma:contentTypeScope="" ma:versionID="d35b006ae7ef3ea342506ed44b48beca">
  <xsd:schema xmlns:xsd="http://www.w3.org/2001/XMLSchema" xmlns:xs="http://www.w3.org/2001/XMLSchema" xmlns:p="http://schemas.microsoft.com/office/2006/metadata/properties" xmlns:ns1="http://schemas.microsoft.com/sharepoint/v3" xmlns:ns2="e0706ad5-ed19-41f7-a0ef-035818d679d5" xmlns:ns3="07e1d6ff-a822-4981-8f0c-4889b963e45b" xmlns:ns4="230e9df3-be65-4c73-a93b-d1236ebd677e" targetNamespace="http://schemas.microsoft.com/office/2006/metadata/properties" ma:root="true" ma:fieldsID="a56df31dfff2337f5d38a8065328bdcf" ns1:_="" ns2:_="" ns3:_="" ns4:_="">
    <xsd:import namespace="http://schemas.microsoft.com/sharepoint/v3"/>
    <xsd:import namespace="e0706ad5-ed19-41f7-a0ef-035818d679d5"/>
    <xsd:import namespace="07e1d6ff-a822-4981-8f0c-4889b963e45b"/>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4:TaxCatchAll" minOccurs="0"/>
                <xsd:element ref="ns3:MediaServiceOCR" minOccurs="0"/>
                <xsd:element ref="ns3:MediaServiceGenerationTime" minOccurs="0"/>
                <xsd:element ref="ns3:MediaServiceEventHashCode" minOccurs="0"/>
                <xsd:element ref="ns1:_ip_UnifiedCompliancePolicyProperties" minOccurs="0"/>
                <xsd:element ref="ns1:_ip_UnifiedCompliancePolicyUIAction" minOccurs="0"/>
                <xsd:element ref="ns3:MediaServiceSearchProperties" minOccurs="0"/>
                <xsd:element ref="ns3:MediaServiceDocTag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통합 준수 정책 속성" ma:hidden="true" ma:internalName="_ip_UnifiedCompliancePolicyProperties">
      <xsd:simpleType>
        <xsd:restriction base="dms:Note"/>
      </xsd:simpleType>
    </xsd:element>
    <xsd:element name="_ip_UnifiedCompliancePolicyUIAction" ma:index="23" nillable="true" ma:displayName="통합 준수 정책 UI 작업"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06ad5-ed19-41f7-a0ef-035818d679d5" elementFormDefault="qualified">
    <xsd:import namespace="http://schemas.microsoft.com/office/2006/documentManagement/types"/>
    <xsd:import namespace="http://schemas.microsoft.com/office/infopath/2007/PartnerControls"/>
    <xsd:element name="SharedWithUsers" ma:index="8"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세부 정보 공유"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e1d6ff-a822-4981-8f0c-4889b963e45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이미지 태그"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46ff23e-588a-4e72-8e26-da541f0eb9c5}" ma:internalName="TaxCatchAll" ma:showField="CatchAllData" ma:web="e0706ad5-ed19-41f7-a0ef-035818d679d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0706ad5-ed19-41f7-a0ef-035818d679d5">
      <UserInfo>
        <DisplayName>Sumit Bhuttan</DisplayName>
        <AccountId>581</AccountId>
        <AccountType/>
      </UserInfo>
      <UserInfo>
        <DisplayName>Bowen Wan</DisplayName>
        <AccountId>571</AccountId>
        <AccountType/>
      </UserInfo>
      <UserInfo>
        <DisplayName>SharingLinks.5a2f246a-1e9c-479f-8915-9816c1b8aa9f.OrganizationEdit.7e5acfa8-8666-4ddb-a07a-db7fd73f5540</DisplayName>
        <AccountId>24</AccountId>
        <AccountType/>
      </UserInfo>
      <UserInfo>
        <DisplayName>Sara Llorente Navarro</DisplayName>
        <AccountId>477</AccountId>
        <AccountType/>
      </UserInfo>
      <UserInfo>
        <DisplayName>SharingLinks.774cfd34-3e43-4956-8c36-9c87b56cc807.OrganizationEdit.8b4fb4a2-88a3-4dcf-a91b-9b2026156611</DisplayName>
        <AccountId>47</AccountId>
        <AccountType/>
      </UserInfo>
      <UserInfo>
        <DisplayName>Euiryung Song</DisplayName>
        <AccountId>21298</AccountId>
        <AccountType/>
      </UserInfo>
    </SharedWithUsers>
    <lcf76f155ced4ddcb4097134ff3c332f xmlns="07e1d6ff-a822-4981-8f0c-4889b963e45b">
      <Terms xmlns="http://schemas.microsoft.com/office/infopath/2007/PartnerControls"/>
    </lcf76f155ced4ddcb4097134ff3c332f>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EED17B-F609-411E-840C-8A361DF5E053}">
  <ds:schemaRefs>
    <ds:schemaRef ds:uri="Strauss.PersonalizationDefinition"/>
  </ds:schemaRefs>
</ds:datastoreItem>
</file>

<file path=customXml/itemProps2.xml><?xml version="1.0" encoding="utf-8"?>
<ds:datastoreItem xmlns:ds="http://schemas.openxmlformats.org/officeDocument/2006/customXml" ds:itemID="{D9A245F5-A76B-41C4-9250-9A986D3F87F8}">
  <ds:schemaRefs>
    <ds:schemaRef ds:uri="Strauss.PersonalizationDefinition"/>
  </ds:schemaRefs>
</ds:datastoreItem>
</file>

<file path=customXml/itemProps3.xml><?xml version="1.0" encoding="utf-8"?>
<ds:datastoreItem xmlns:ds="http://schemas.openxmlformats.org/officeDocument/2006/customXml" ds:itemID="{B159EE18-3330-46FD-91B1-656E7C2EC8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706ad5-ed19-41f7-a0ef-035818d679d5"/>
    <ds:schemaRef ds:uri="07e1d6ff-a822-4981-8f0c-4889b963e45b"/>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990F116-B58F-4255-B05B-DA3808E0E5C6}">
  <ds:schemaRefs>
    <ds:schemaRef ds:uri="07e1d6ff-a822-4981-8f0c-4889b963e45b"/>
    <ds:schemaRef ds:uri="230e9df3-be65-4c73-a93b-d1236ebd677e"/>
    <ds:schemaRef ds:uri="e0706ad5-ed19-41f7-a0ef-035818d679d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1082</TotalTime>
  <Words>3235</Words>
  <Application>Microsoft Office PowerPoint</Application>
  <PresentationFormat>Widescreen</PresentationFormat>
  <Paragraphs>250</Paragraphs>
  <Slides>11</Slides>
  <Notes>11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11</vt:i4>
      </vt:variant>
    </vt:vector>
  </HeadingPairs>
  <TitlesOfParts>
    <vt:vector size="28" baseType="lpstr">
      <vt:lpstr>Arial</vt:lpstr>
      <vt:lpstr>Calibri</vt:lpstr>
      <vt:lpstr>Consolas</vt:lpstr>
      <vt:lpstr>Helvetica</vt:lpstr>
      <vt:lpstr>Lyon</vt:lpstr>
      <vt:lpstr>Roboto</vt:lpstr>
      <vt:lpstr>Segoe UI</vt:lpstr>
      <vt:lpstr>Segoe UI </vt:lpstr>
      <vt:lpstr>Segoe UI Semibold</vt:lpstr>
      <vt:lpstr>Segoe UI Semilight</vt:lpstr>
      <vt:lpstr>Söhne</vt:lpstr>
      <vt:lpstr>Times New Roman</vt:lpstr>
      <vt:lpstr>Wingdings</vt:lpstr>
      <vt:lpstr>Black Template</vt:lpstr>
      <vt:lpstr>3_Azure black</vt:lpstr>
      <vt:lpstr>1_Build 2019 Black</vt:lpstr>
      <vt:lpstr>White Template</vt:lpstr>
      <vt:lpstr>Azure OpenAI Service</vt:lpstr>
      <vt:lpstr>Plan for today</vt:lpstr>
      <vt:lpstr>Plan for day 02 and day 03</vt:lpstr>
      <vt:lpstr>Generative AI</vt:lpstr>
      <vt:lpstr>Traditional model development High cost and slow deployment—each service is trained disjointly</vt:lpstr>
      <vt:lpstr>Foundation Models</vt:lpstr>
      <vt:lpstr>Our partnership with OpenAI</vt:lpstr>
      <vt:lpstr>Why is the sky blue?</vt:lpstr>
      <vt:lpstr>OpenAI + Github</vt:lpstr>
      <vt:lpstr>DALL E 2/3</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notes</dc:title>
  <dc:subject>&lt;Event name&gt;</dc:subject>
  <dc:creator>Taylor Rozek</dc:creator>
  <cp:keywords/>
  <dc:description/>
  <cp:lastModifiedBy>Hicham Zmarrou</cp:lastModifiedBy>
  <cp:revision>8</cp:revision>
  <dcterms:created xsi:type="dcterms:W3CDTF">2023-02-16T18:11:21Z</dcterms:created>
  <dcterms:modified xsi:type="dcterms:W3CDTF">2023-11-17T06:56:10Z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0x010100CC86B46921C629419CF2A9C1D6A83165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